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1"/>
  </p:notesMasterIdLst>
  <p:handoutMasterIdLst>
    <p:handoutMasterId r:id="rId32"/>
  </p:handoutMasterIdLst>
  <p:sldIdLst>
    <p:sldId id="267" r:id="rId5"/>
    <p:sldId id="268" r:id="rId6"/>
    <p:sldId id="269" r:id="rId7"/>
    <p:sldId id="282" r:id="rId8"/>
    <p:sldId id="270" r:id="rId9"/>
    <p:sldId id="271" r:id="rId10"/>
    <p:sldId id="273" r:id="rId11"/>
    <p:sldId id="274" r:id="rId12"/>
    <p:sldId id="278" r:id="rId13"/>
    <p:sldId id="279" r:id="rId14"/>
    <p:sldId id="280" r:id="rId15"/>
    <p:sldId id="281" r:id="rId16"/>
    <p:sldId id="272" r:id="rId17"/>
    <p:sldId id="275" r:id="rId18"/>
    <p:sldId id="277" r:id="rId19"/>
    <p:sldId id="283" r:id="rId20"/>
    <p:sldId id="276" r:id="rId21"/>
    <p:sldId id="284" r:id="rId22"/>
    <p:sldId id="285" r:id="rId23"/>
    <p:sldId id="290" r:id="rId24"/>
    <p:sldId id="286" r:id="rId25"/>
    <p:sldId id="287" r:id="rId26"/>
    <p:sldId id="288" r:id="rId27"/>
    <p:sldId id="289" r:id="rId28"/>
    <p:sldId id="291" r:id="rId29"/>
    <p:sldId id="29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C2FED56-A64F-81A8-6639-D58F04CC2C0A}" v="2186" dt="2020-08-10T21:19:39.569"/>
  </p1510:revLst>
</p1510:revInfo>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136" y="48"/>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591099-7EBE-4D12-B880-CCA6B38B92A6}" type="datetimeFigureOut">
              <a:rPr lang="en-US" smtClean="0"/>
              <a:t>8/11/2020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A36C10-A9D4-4995-9BAF-95FBD77A724B}" type="slidenum">
              <a:rPr lang="en-US" smtClean="0"/>
              <a:t>‹#›</a:t>
            </a:fld>
            <a:endParaRPr lang="en-US"/>
          </a:p>
        </p:txBody>
      </p:sp>
    </p:spTree>
    <p:extLst>
      <p:ext uri="{BB962C8B-B14F-4D97-AF65-F5344CB8AC3E}">
        <p14:creationId xmlns:p14="http://schemas.microsoft.com/office/powerpoint/2010/main" val="250921828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CF4299-1721-48C6-878D-74296BE00D21}" type="datetimeFigureOut">
              <a:rPr lang="en-US" smtClean="0"/>
              <a:t>8/11/2020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AEF9EC-8318-4FF6-847E-A85BBD2B7E49}" type="slidenum">
              <a:rPr lang="en-US" smtClean="0"/>
              <a:t>‹#›</a:t>
            </a:fld>
            <a:endParaRPr lang="en-US"/>
          </a:p>
        </p:txBody>
      </p:sp>
    </p:spTree>
    <p:extLst>
      <p:ext uri="{BB962C8B-B14F-4D97-AF65-F5344CB8AC3E}">
        <p14:creationId xmlns:p14="http://schemas.microsoft.com/office/powerpoint/2010/main" val="2283195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9600" y="261254"/>
            <a:ext cx="8226490" cy="3083767"/>
          </a:xfrm>
        </p:spPr>
        <p:txBody>
          <a:bodyPr anchor="b">
            <a:normAutofit/>
          </a:bodyPr>
          <a:lstStyle>
            <a:lvl1pPr algn="l">
              <a:lnSpc>
                <a:spcPct val="80000"/>
              </a:lnSpc>
              <a:defRPr sz="720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609600" y="3345021"/>
            <a:ext cx="8229600" cy="1371600"/>
          </a:xfrm>
        </p:spPr>
        <p:txBody>
          <a:bodyPr/>
          <a:lstStyle>
            <a:lvl1pPr marL="0" indent="0" algn="l">
              <a:spcBef>
                <a:spcPts val="1200"/>
              </a:spcBef>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580562-E361-4901-81A9-DC99371C70DE}" type="datetime1">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50680" y="365125"/>
            <a:ext cx="1645920" cy="5811838"/>
          </a:xfrm>
        </p:spPr>
        <p:txBody>
          <a:bodyPr vert="eaVert"/>
          <a:lstStyle>
            <a:lvl1pPr>
              <a:defRPr/>
            </a:lvl1pPr>
          </a:lstStyle>
          <a:p>
            <a:r>
              <a:rPr lang="en-US" dirty="0"/>
              <a:t>Click to edit Master title style</a:t>
            </a:r>
          </a:p>
        </p:txBody>
      </p:sp>
      <p:sp>
        <p:nvSpPr>
          <p:cNvPr id="3" name="Vertical Text Placeholder 2"/>
          <p:cNvSpPr>
            <a:spLocks noGrp="1"/>
          </p:cNvSpPr>
          <p:nvPr>
            <p:ph type="body" orient="vert" idx="1"/>
          </p:nvPr>
        </p:nvSpPr>
        <p:spPr>
          <a:xfrm>
            <a:off x="1295400" y="365125"/>
            <a:ext cx="7624664"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A3E088F-5C71-4C3B-A46F-E5E332BBC3D1}" type="datetime1">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F79E80-105D-4CD8-AF07-4CEB9B9063CC}" type="datetime1">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12648" y="265176"/>
            <a:ext cx="8229600" cy="3081528"/>
          </a:xfrm>
        </p:spPr>
        <p:txBody>
          <a:bodyPr anchor="b">
            <a:normAutofit/>
          </a:bodyPr>
          <a:lstStyle>
            <a:lvl1pPr>
              <a:defRPr sz="5400"/>
            </a:lvl1pPr>
          </a:lstStyle>
          <a:p>
            <a:r>
              <a:rPr lang="en-US"/>
              <a:t>Click to edit Master title style</a:t>
            </a:r>
          </a:p>
        </p:txBody>
      </p:sp>
      <p:sp>
        <p:nvSpPr>
          <p:cNvPr id="3" name="Text Placeholder 2"/>
          <p:cNvSpPr>
            <a:spLocks noGrp="1"/>
          </p:cNvSpPr>
          <p:nvPr>
            <p:ph type="body" idx="1"/>
          </p:nvPr>
        </p:nvSpPr>
        <p:spPr>
          <a:xfrm>
            <a:off x="612648" y="3346704"/>
            <a:ext cx="8229600" cy="1371600"/>
          </a:xfrm>
        </p:spPr>
        <p:txBody>
          <a:bodyPr/>
          <a:lstStyle>
            <a:lvl1pPr marL="0" indent="0">
              <a:spcBef>
                <a:spcPts val="120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059F2C64-0D63-44AF-997A-1B1FE1A96E19}" type="datetime1">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1" y="1828800"/>
            <a:ext cx="4572000" cy="4348163"/>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324599" y="1828800"/>
            <a:ext cx="4572000" cy="4348163"/>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93EA110-C81D-4C5F-84B3-B5F5E7416EB9}" type="datetime1">
              <a:rPr lang="en-US" smtClean="0"/>
              <a:t>8/11/2020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8448" y="1627258"/>
            <a:ext cx="4572000" cy="68580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8448" y="2331720"/>
            <a:ext cx="4572000" cy="384048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27648" y="1627258"/>
            <a:ext cx="4572000" cy="68580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27648" y="2331720"/>
            <a:ext cx="4572000" cy="384048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C8EC5ED-4C80-4726-926C-338D85485045}" type="datetime1">
              <a:rPr lang="en-US" smtClean="0"/>
              <a:t>8/11/2020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8647976-C764-44D0-930D-1AC5846C8450}" type="datetime1">
              <a:rPr lang="en-US" smtClean="0"/>
              <a:t>8/11/2020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FA5702-ECF8-4274-B6BF-9D5EEBC26FE5}" type="datetime1">
              <a:rPr lang="en-US" smtClean="0"/>
              <a:t>8/11/2020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hidden">
          <a:xfrm>
            <a:off x="0" y="0"/>
            <a:ext cx="7315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79330" y="457200"/>
            <a:ext cx="3603070" cy="155448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606490" y="685800"/>
            <a:ext cx="6102220" cy="54864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7979330" y="2101850"/>
            <a:ext cx="3603070" cy="1828800"/>
          </a:xfrm>
        </p:spPr>
        <p:txBody>
          <a:bodyPr/>
          <a:lstStyle>
            <a:lvl1pPr marL="0" indent="0">
              <a:spcBef>
                <a:spcPts val="12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0566C6A-A83C-4E27-990F-89F11F779CE0}" type="datetime1">
              <a:rPr lang="en-US" smtClean="0"/>
              <a:t>8/11/2020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hidden">
          <a:xfrm>
            <a:off x="0" y="0"/>
            <a:ext cx="7315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82712" y="457200"/>
            <a:ext cx="3602736" cy="155448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0" y="-1"/>
            <a:ext cx="73152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982712" y="2101850"/>
            <a:ext cx="3602736" cy="18288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362303"/>
            <a:ext cx="9601200" cy="1069940"/>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295400" y="1828799"/>
            <a:ext cx="9601200" cy="43481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9419253" y="6385492"/>
            <a:ext cx="982047" cy="228600"/>
          </a:xfrm>
          <a:prstGeom prst="rect">
            <a:avLst/>
          </a:prstGeom>
        </p:spPr>
        <p:txBody>
          <a:bodyPr vert="horz" lIns="91440" tIns="45720" rIns="91440" bIns="45720" rtlCol="0" anchor="ctr"/>
          <a:lstStyle>
            <a:lvl1pPr algn="r">
              <a:defRPr sz="800">
                <a:solidFill>
                  <a:schemeClr val="accent1"/>
                </a:solidFill>
              </a:defRPr>
            </a:lvl1pPr>
          </a:lstStyle>
          <a:p>
            <a:fld id="{D14E86EA-95E3-4DA0-97E2-7D1BBAC51A0F}" type="datetime1">
              <a:rPr lang="en-US" smtClean="0"/>
              <a:t>8/11/2020</a:t>
            </a:fld>
            <a:endParaRPr lang="en-US"/>
          </a:p>
        </p:txBody>
      </p:sp>
      <p:sp>
        <p:nvSpPr>
          <p:cNvPr id="5" name="Footer Placeholder 4"/>
          <p:cNvSpPr>
            <a:spLocks noGrp="1"/>
          </p:cNvSpPr>
          <p:nvPr>
            <p:ph type="ftr" sz="quarter" idx="3"/>
          </p:nvPr>
        </p:nvSpPr>
        <p:spPr>
          <a:xfrm>
            <a:off x="609600" y="6385492"/>
            <a:ext cx="6099048" cy="228600"/>
          </a:xfrm>
          <a:prstGeom prst="rect">
            <a:avLst/>
          </a:prstGeom>
        </p:spPr>
        <p:txBody>
          <a:bodyPr vert="horz" lIns="91440" tIns="45720" rIns="91440" bIns="45720" rtlCol="0" anchor="ctr"/>
          <a:lstStyle>
            <a:lvl1pPr algn="l">
              <a:defRPr sz="800">
                <a:solidFill>
                  <a:schemeClr val="accent1"/>
                </a:solidFill>
              </a:defRPr>
            </a:lvl1pPr>
          </a:lstStyle>
          <a:p>
            <a:endParaRPr lang="en-US" dirty="0"/>
          </a:p>
        </p:txBody>
      </p:sp>
      <p:sp>
        <p:nvSpPr>
          <p:cNvPr id="6" name="Slide Number Placeholder 5"/>
          <p:cNvSpPr>
            <a:spLocks noGrp="1"/>
          </p:cNvSpPr>
          <p:nvPr>
            <p:ph type="sldNum" sz="quarter" idx="4"/>
          </p:nvPr>
        </p:nvSpPr>
        <p:spPr>
          <a:xfrm>
            <a:off x="10753532" y="6385492"/>
            <a:ext cx="828868" cy="228600"/>
          </a:xfrm>
          <a:prstGeom prst="rect">
            <a:avLst/>
          </a:prstGeom>
        </p:spPr>
        <p:txBody>
          <a:bodyPr vert="horz" lIns="91440" tIns="45720" rIns="91440" bIns="45720" rtlCol="0" anchor="ctr"/>
          <a:lstStyle>
            <a:lvl1pPr algn="r">
              <a:defRPr sz="800">
                <a:solidFill>
                  <a:schemeClr val="accent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90000"/>
        </a:lnSpc>
        <a:spcBef>
          <a:spcPts val="1200"/>
        </a:spcBef>
        <a:buClr>
          <a:schemeClr val="accent1"/>
        </a:buClr>
        <a:buFont typeface="Arial" pitchFamily="34" charset="0"/>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960120" indent="-18288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188720" indent="-18288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261254"/>
            <a:ext cx="9726106" cy="3083767"/>
          </a:xfrm>
        </p:spPr>
        <p:txBody>
          <a:bodyPr/>
          <a:lstStyle/>
          <a:p>
            <a:r>
              <a:rPr lang="en-US" dirty="0"/>
              <a:t>ENSF 592 Final </a:t>
            </a:r>
            <a:r>
              <a:rPr lang="en-US"/>
              <a:t>Project</a:t>
            </a:r>
            <a:endParaRPr lang="en-US" dirty="0"/>
          </a:p>
        </p:txBody>
      </p:sp>
      <p:sp>
        <p:nvSpPr>
          <p:cNvPr id="3" name="Subtitle 2"/>
          <p:cNvSpPr>
            <a:spLocks noGrp="1"/>
          </p:cNvSpPr>
          <p:nvPr>
            <p:ph type="subTitle" idx="1"/>
          </p:nvPr>
        </p:nvSpPr>
        <p:spPr/>
        <p:txBody>
          <a:bodyPr vert="horz" lIns="91440" tIns="45720" rIns="91440" bIns="45720" rtlCol="0" anchor="t">
            <a:normAutofit/>
          </a:bodyPr>
          <a:lstStyle/>
          <a:p>
            <a:r>
              <a:rPr lang="en-US" dirty="0"/>
              <a:t>Authors: Patrick Pickard, Joshua </a:t>
            </a:r>
            <a:r>
              <a:rPr lang="en-US" dirty="0" err="1"/>
              <a:t>Posyluzny</a:t>
            </a:r>
          </a:p>
          <a:p>
            <a:r>
              <a:rPr lang="en-US" dirty="0"/>
              <a:t>Presentation Date: August 13, 2020</a:t>
            </a:r>
          </a:p>
        </p:txBody>
      </p:sp>
    </p:spTree>
    <p:extLst>
      <p:ext uri="{BB962C8B-B14F-4D97-AF65-F5344CB8AC3E}">
        <p14:creationId xmlns:p14="http://schemas.microsoft.com/office/powerpoint/2010/main" val="1051878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Incidents vs Traffic Cameras</a:t>
            </a:r>
          </a:p>
        </p:txBody>
      </p:sp>
      <p:sp>
        <p:nvSpPr>
          <p:cNvPr id="5" name="TextBox 4">
            <a:extLst>
              <a:ext uri="{FF2B5EF4-FFF2-40B4-BE49-F238E27FC236}">
                <a16:creationId xmlns:a16="http://schemas.microsoft.com/office/drawing/2014/main" id="{EEF3032F-CAFD-43D9-8556-6740B36F9A7E}"/>
              </a:ext>
            </a:extLst>
          </p:cNvPr>
          <p:cNvSpPr txBox="1"/>
          <p:nvPr/>
        </p:nvSpPr>
        <p:spPr>
          <a:xfrm>
            <a:off x="1426564" y="1545236"/>
            <a:ext cx="593485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These data show very strong correlation.</a:t>
            </a:r>
          </a:p>
        </p:txBody>
      </p:sp>
      <p:pic>
        <p:nvPicPr>
          <p:cNvPr id="6" name="Picture 6" descr="A close up of a map&#10;&#10;Description automatically generated">
            <a:extLst>
              <a:ext uri="{FF2B5EF4-FFF2-40B4-BE49-F238E27FC236}">
                <a16:creationId xmlns:a16="http://schemas.microsoft.com/office/drawing/2014/main" id="{C53BE0A3-36A6-4C6D-9030-3D39EE716698}"/>
              </a:ext>
            </a:extLst>
          </p:cNvPr>
          <p:cNvPicPr>
            <a:picLocks noChangeAspect="1"/>
          </p:cNvPicPr>
          <p:nvPr/>
        </p:nvPicPr>
        <p:blipFill>
          <a:blip r:embed="rId2"/>
          <a:stretch>
            <a:fillRect/>
          </a:stretch>
        </p:blipFill>
        <p:spPr>
          <a:xfrm>
            <a:off x="1426564" y="1920087"/>
            <a:ext cx="6909216" cy="4048400"/>
          </a:xfrm>
          <a:prstGeom prst="rect">
            <a:avLst/>
          </a:prstGeom>
        </p:spPr>
      </p:pic>
      <p:pic>
        <p:nvPicPr>
          <p:cNvPr id="7" name="Picture 7">
            <a:extLst>
              <a:ext uri="{FF2B5EF4-FFF2-40B4-BE49-F238E27FC236}">
                <a16:creationId xmlns:a16="http://schemas.microsoft.com/office/drawing/2014/main" id="{0C53A3E9-5760-4530-99C4-8F434E49FFED}"/>
              </a:ext>
            </a:extLst>
          </p:cNvPr>
          <p:cNvPicPr>
            <a:picLocks noChangeAspect="1"/>
          </p:cNvPicPr>
          <p:nvPr/>
        </p:nvPicPr>
        <p:blipFill>
          <a:blip r:embed="rId3"/>
          <a:stretch>
            <a:fillRect/>
          </a:stretch>
        </p:blipFill>
        <p:spPr>
          <a:xfrm>
            <a:off x="1426564" y="6098814"/>
            <a:ext cx="3923675" cy="119290"/>
          </a:xfrm>
          <a:prstGeom prst="rect">
            <a:avLst/>
          </a:prstGeom>
        </p:spPr>
      </p:pic>
    </p:spTree>
    <p:extLst>
      <p:ext uri="{BB962C8B-B14F-4D97-AF65-F5344CB8AC3E}">
        <p14:creationId xmlns:p14="http://schemas.microsoft.com/office/powerpoint/2010/main" val="82448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Incidents vs Traffic Signals</a:t>
            </a:r>
          </a:p>
        </p:txBody>
      </p:sp>
      <p:sp>
        <p:nvSpPr>
          <p:cNvPr id="5" name="TextBox 4">
            <a:extLst>
              <a:ext uri="{FF2B5EF4-FFF2-40B4-BE49-F238E27FC236}">
                <a16:creationId xmlns:a16="http://schemas.microsoft.com/office/drawing/2014/main" id="{EEF3032F-CAFD-43D9-8556-6740B36F9A7E}"/>
              </a:ext>
            </a:extLst>
          </p:cNvPr>
          <p:cNvSpPr txBox="1"/>
          <p:nvPr/>
        </p:nvSpPr>
        <p:spPr>
          <a:xfrm>
            <a:off x="1426564" y="1545236"/>
            <a:ext cx="593485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These data show the strongest correlation.</a:t>
            </a:r>
          </a:p>
        </p:txBody>
      </p:sp>
      <p:pic>
        <p:nvPicPr>
          <p:cNvPr id="3" name="Picture 3" descr="A close up of a map&#10;&#10;Description automatically generated">
            <a:extLst>
              <a:ext uri="{FF2B5EF4-FFF2-40B4-BE49-F238E27FC236}">
                <a16:creationId xmlns:a16="http://schemas.microsoft.com/office/drawing/2014/main" id="{1A2BE44E-23DC-48CB-8304-E202526C36ED}"/>
              </a:ext>
            </a:extLst>
          </p:cNvPr>
          <p:cNvPicPr>
            <a:picLocks noChangeAspect="1"/>
          </p:cNvPicPr>
          <p:nvPr/>
        </p:nvPicPr>
        <p:blipFill>
          <a:blip r:embed="rId2"/>
          <a:stretch>
            <a:fillRect/>
          </a:stretch>
        </p:blipFill>
        <p:spPr>
          <a:xfrm>
            <a:off x="1426564" y="1922223"/>
            <a:ext cx="6934200" cy="4069112"/>
          </a:xfrm>
          <a:prstGeom prst="rect">
            <a:avLst/>
          </a:prstGeom>
        </p:spPr>
      </p:pic>
      <p:pic>
        <p:nvPicPr>
          <p:cNvPr id="4" name="Picture 7">
            <a:extLst>
              <a:ext uri="{FF2B5EF4-FFF2-40B4-BE49-F238E27FC236}">
                <a16:creationId xmlns:a16="http://schemas.microsoft.com/office/drawing/2014/main" id="{0C3DC9D1-2459-4A20-B0DF-80AD87F732E0}"/>
              </a:ext>
            </a:extLst>
          </p:cNvPr>
          <p:cNvPicPr>
            <a:picLocks noChangeAspect="1"/>
          </p:cNvPicPr>
          <p:nvPr/>
        </p:nvPicPr>
        <p:blipFill>
          <a:blip r:embed="rId3"/>
          <a:stretch>
            <a:fillRect/>
          </a:stretch>
        </p:blipFill>
        <p:spPr>
          <a:xfrm>
            <a:off x="1426564" y="6069303"/>
            <a:ext cx="3892445" cy="109605"/>
          </a:xfrm>
          <a:prstGeom prst="rect">
            <a:avLst/>
          </a:prstGeom>
        </p:spPr>
      </p:pic>
    </p:spTree>
    <p:extLst>
      <p:ext uri="{BB962C8B-B14F-4D97-AF65-F5344CB8AC3E}">
        <p14:creationId xmlns:p14="http://schemas.microsoft.com/office/powerpoint/2010/main" val="4107788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Incidents vs Traffic Signs</a:t>
            </a:r>
          </a:p>
        </p:txBody>
      </p:sp>
      <p:sp>
        <p:nvSpPr>
          <p:cNvPr id="5" name="TextBox 4">
            <a:extLst>
              <a:ext uri="{FF2B5EF4-FFF2-40B4-BE49-F238E27FC236}">
                <a16:creationId xmlns:a16="http://schemas.microsoft.com/office/drawing/2014/main" id="{EEF3032F-CAFD-43D9-8556-6740B36F9A7E}"/>
              </a:ext>
            </a:extLst>
          </p:cNvPr>
          <p:cNvSpPr txBox="1"/>
          <p:nvPr/>
        </p:nvSpPr>
        <p:spPr>
          <a:xfrm>
            <a:off x="1426564" y="1545236"/>
            <a:ext cx="593485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These data show very strong correlation.</a:t>
            </a:r>
          </a:p>
        </p:txBody>
      </p:sp>
      <p:pic>
        <p:nvPicPr>
          <p:cNvPr id="3" name="Picture 3" descr="A close up of a map&#10;&#10;Description automatically generated">
            <a:extLst>
              <a:ext uri="{FF2B5EF4-FFF2-40B4-BE49-F238E27FC236}">
                <a16:creationId xmlns:a16="http://schemas.microsoft.com/office/drawing/2014/main" id="{57C99B94-90F7-4791-864F-814F1FBC55A0}"/>
              </a:ext>
            </a:extLst>
          </p:cNvPr>
          <p:cNvPicPr>
            <a:picLocks noChangeAspect="1"/>
          </p:cNvPicPr>
          <p:nvPr/>
        </p:nvPicPr>
        <p:blipFill>
          <a:blip r:embed="rId2"/>
          <a:stretch>
            <a:fillRect/>
          </a:stretch>
        </p:blipFill>
        <p:spPr>
          <a:xfrm>
            <a:off x="1426564" y="1922880"/>
            <a:ext cx="7015396" cy="4086534"/>
          </a:xfrm>
          <a:prstGeom prst="rect">
            <a:avLst/>
          </a:prstGeom>
        </p:spPr>
      </p:pic>
      <p:pic>
        <p:nvPicPr>
          <p:cNvPr id="4" name="Picture 7">
            <a:extLst>
              <a:ext uri="{FF2B5EF4-FFF2-40B4-BE49-F238E27FC236}">
                <a16:creationId xmlns:a16="http://schemas.microsoft.com/office/drawing/2014/main" id="{5B9ABCAF-51FD-499B-B0CF-25ABAE44F384}"/>
              </a:ext>
            </a:extLst>
          </p:cNvPr>
          <p:cNvPicPr>
            <a:picLocks noChangeAspect="1"/>
          </p:cNvPicPr>
          <p:nvPr/>
        </p:nvPicPr>
        <p:blipFill>
          <a:blip r:embed="rId3"/>
          <a:stretch>
            <a:fillRect/>
          </a:stretch>
        </p:blipFill>
        <p:spPr>
          <a:xfrm>
            <a:off x="1426564" y="6084226"/>
            <a:ext cx="3723806" cy="117237"/>
          </a:xfrm>
          <a:prstGeom prst="rect">
            <a:avLst/>
          </a:prstGeom>
        </p:spPr>
      </p:pic>
    </p:spTree>
    <p:extLst>
      <p:ext uri="{BB962C8B-B14F-4D97-AF65-F5344CB8AC3E}">
        <p14:creationId xmlns:p14="http://schemas.microsoft.com/office/powerpoint/2010/main" val="2270804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2712" y="457200"/>
            <a:ext cx="3602736" cy="1554480"/>
          </a:xfrm>
        </p:spPr>
        <p:txBody>
          <a:bodyPr anchor="b">
            <a:normAutofit/>
          </a:bodyPr>
          <a:lstStyle/>
          <a:p>
            <a:r>
              <a:rPr lang="en-US" dirty="0"/>
              <a:t>Road Speed Limits</a:t>
            </a:r>
          </a:p>
        </p:txBody>
      </p:sp>
      <p:pic>
        <p:nvPicPr>
          <p:cNvPr id="4" name="Picture 3">
            <a:extLst>
              <a:ext uri="{FF2B5EF4-FFF2-40B4-BE49-F238E27FC236}">
                <a16:creationId xmlns:a16="http://schemas.microsoft.com/office/drawing/2014/main" id="{33D034B8-CBC6-49AD-8B7D-8C5E7CC7BA8A}"/>
              </a:ext>
            </a:extLst>
          </p:cNvPr>
          <p:cNvPicPr>
            <a:picLocks noChangeAspect="1"/>
          </p:cNvPicPr>
          <p:nvPr/>
        </p:nvPicPr>
        <p:blipFill>
          <a:blip r:embed="rId2"/>
          <a:stretch>
            <a:fillRect/>
          </a:stretch>
        </p:blipFill>
        <p:spPr>
          <a:xfrm>
            <a:off x="220005" y="-1"/>
            <a:ext cx="6875189" cy="6858000"/>
          </a:xfrm>
          <a:prstGeom prst="rect">
            <a:avLst/>
          </a:prstGeom>
          <a:noFill/>
        </p:spPr>
      </p:pic>
    </p:spTree>
    <p:extLst>
      <p:ext uri="{BB962C8B-B14F-4D97-AF65-F5344CB8AC3E}">
        <p14:creationId xmlns:p14="http://schemas.microsoft.com/office/powerpoint/2010/main" val="3999759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561C8AD8-A660-4DBE-A9AF-4EAE21EC1566}"/>
              </a:ext>
            </a:extLst>
          </p:cNvPr>
          <p:cNvSpPr>
            <a:spLocks noGrp="1"/>
          </p:cNvSpPr>
          <p:nvPr>
            <p:ph type="title"/>
          </p:nvPr>
        </p:nvSpPr>
        <p:spPr>
          <a:xfrm>
            <a:off x="7982712" y="457200"/>
            <a:ext cx="3602736" cy="1554480"/>
          </a:xfrm>
        </p:spPr>
        <p:txBody>
          <a:bodyPr/>
          <a:lstStyle/>
          <a:p>
            <a:r>
              <a:rPr lang="en-US" dirty="0"/>
              <a:t>Heatmap by Traffic Volumes</a:t>
            </a:r>
          </a:p>
        </p:txBody>
      </p:sp>
      <p:pic>
        <p:nvPicPr>
          <p:cNvPr id="2" name="Picture 1">
            <a:extLst>
              <a:ext uri="{FF2B5EF4-FFF2-40B4-BE49-F238E27FC236}">
                <a16:creationId xmlns:a16="http://schemas.microsoft.com/office/drawing/2014/main" id="{A7C9C356-EB1B-4956-900D-CC4BAD588D83}"/>
              </a:ext>
            </a:extLst>
          </p:cNvPr>
          <p:cNvPicPr>
            <a:picLocks noChangeAspect="1"/>
          </p:cNvPicPr>
          <p:nvPr/>
        </p:nvPicPr>
        <p:blipFill>
          <a:blip r:embed="rId2"/>
          <a:stretch>
            <a:fillRect/>
          </a:stretch>
        </p:blipFill>
        <p:spPr>
          <a:xfrm>
            <a:off x="880110" y="-1"/>
            <a:ext cx="5554980" cy="6858000"/>
          </a:xfrm>
          <a:prstGeom prst="rect">
            <a:avLst/>
          </a:prstGeom>
          <a:noFill/>
        </p:spPr>
      </p:pic>
    </p:spTree>
    <p:extLst>
      <p:ext uri="{BB962C8B-B14F-4D97-AF65-F5344CB8AC3E}">
        <p14:creationId xmlns:p14="http://schemas.microsoft.com/office/powerpoint/2010/main" val="726169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8DF5084-45C2-4CD9-A50E-A1B3AEE4B336}"/>
              </a:ext>
            </a:extLst>
          </p:cNvPr>
          <p:cNvPicPr>
            <a:picLocks noChangeAspect="1"/>
          </p:cNvPicPr>
          <p:nvPr/>
        </p:nvPicPr>
        <p:blipFill rotWithShape="1">
          <a:blip r:embed="rId2"/>
          <a:srcRect b="5858"/>
          <a:stretch/>
        </p:blipFill>
        <p:spPr>
          <a:xfrm>
            <a:off x="20" y="10"/>
            <a:ext cx="12191980" cy="6857990"/>
          </a:xfrm>
          <a:prstGeom prst="rect">
            <a:avLst/>
          </a:prstGeom>
          <a:noFill/>
        </p:spPr>
      </p:pic>
    </p:spTree>
    <p:extLst>
      <p:ext uri="{BB962C8B-B14F-4D97-AF65-F5344CB8AC3E}">
        <p14:creationId xmlns:p14="http://schemas.microsoft.com/office/powerpoint/2010/main" val="1303301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54B0D99-B63A-46E5-9358-108F4CE956D8}"/>
              </a:ext>
            </a:extLst>
          </p:cNvPr>
          <p:cNvPicPr>
            <a:picLocks noChangeAspect="1"/>
          </p:cNvPicPr>
          <p:nvPr/>
        </p:nvPicPr>
        <p:blipFill rotWithShape="1">
          <a:blip r:embed="rId2"/>
          <a:srcRect b="1316"/>
          <a:stretch/>
        </p:blipFill>
        <p:spPr>
          <a:xfrm>
            <a:off x="20" y="10"/>
            <a:ext cx="12191980" cy="6857990"/>
          </a:xfrm>
          <a:prstGeom prst="rect">
            <a:avLst/>
          </a:prstGeom>
          <a:noFill/>
        </p:spPr>
      </p:pic>
    </p:spTree>
    <p:extLst>
      <p:ext uri="{BB962C8B-B14F-4D97-AF65-F5344CB8AC3E}">
        <p14:creationId xmlns:p14="http://schemas.microsoft.com/office/powerpoint/2010/main" val="1036271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Volume Heatmap &amp; Road Speed Limits</a:t>
            </a:r>
          </a:p>
        </p:txBody>
      </p:sp>
      <p:pic>
        <p:nvPicPr>
          <p:cNvPr id="5" name="Picture 4">
            <a:extLst>
              <a:ext uri="{FF2B5EF4-FFF2-40B4-BE49-F238E27FC236}">
                <a16:creationId xmlns:a16="http://schemas.microsoft.com/office/drawing/2014/main" id="{80BA3C36-D0BA-4CFB-9F79-9D368A3AD5EA}"/>
              </a:ext>
            </a:extLst>
          </p:cNvPr>
          <p:cNvPicPr>
            <a:picLocks noChangeAspect="1"/>
          </p:cNvPicPr>
          <p:nvPr/>
        </p:nvPicPr>
        <p:blipFill>
          <a:blip r:embed="rId2"/>
          <a:stretch>
            <a:fillRect/>
          </a:stretch>
        </p:blipFill>
        <p:spPr>
          <a:xfrm>
            <a:off x="284480" y="0"/>
            <a:ext cx="6644846" cy="6858000"/>
          </a:xfrm>
          <a:prstGeom prst="rect">
            <a:avLst/>
          </a:prstGeom>
        </p:spPr>
      </p:pic>
    </p:spTree>
    <p:extLst>
      <p:ext uri="{BB962C8B-B14F-4D97-AF65-F5344CB8AC3E}">
        <p14:creationId xmlns:p14="http://schemas.microsoft.com/office/powerpoint/2010/main" val="1669418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71BCFB-546A-438E-A496-09E73C7A80A3}"/>
              </a:ext>
            </a:extLst>
          </p:cNvPr>
          <p:cNvPicPr>
            <a:picLocks noChangeAspect="1"/>
          </p:cNvPicPr>
          <p:nvPr/>
        </p:nvPicPr>
        <p:blipFill rotWithShape="1">
          <a:blip r:embed="rId2"/>
          <a:srcRect l="3111" r="1" b="1"/>
          <a:stretch/>
        </p:blipFill>
        <p:spPr>
          <a:xfrm>
            <a:off x="20" y="10"/>
            <a:ext cx="12191980" cy="6857990"/>
          </a:xfrm>
          <a:prstGeom prst="rect">
            <a:avLst/>
          </a:prstGeom>
          <a:noFill/>
        </p:spPr>
      </p:pic>
    </p:spTree>
    <p:extLst>
      <p:ext uri="{BB962C8B-B14F-4D97-AF65-F5344CB8AC3E}">
        <p14:creationId xmlns:p14="http://schemas.microsoft.com/office/powerpoint/2010/main" val="3052456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290D-9F2E-4FC4-9A6C-D02E99C7C24A}"/>
              </a:ext>
            </a:extLst>
          </p:cNvPr>
          <p:cNvSpPr>
            <a:spLocks noGrp="1"/>
          </p:cNvSpPr>
          <p:nvPr>
            <p:ph type="title"/>
          </p:nvPr>
        </p:nvSpPr>
        <p:spPr>
          <a:xfrm>
            <a:off x="7982712" y="457200"/>
            <a:ext cx="3602736" cy="1554480"/>
          </a:xfrm>
        </p:spPr>
        <p:txBody>
          <a:bodyPr anchor="b">
            <a:normAutofit/>
          </a:bodyPr>
          <a:lstStyle/>
          <a:p>
            <a:r>
              <a:rPr lang="en-CA" dirty="0"/>
              <a:t>Hard </a:t>
            </a:r>
            <a:r>
              <a:rPr lang="en-US" dirty="0"/>
              <a:t>Data Visualization – Plots </a:t>
            </a:r>
            <a:endParaRPr lang="en-CA" dirty="0"/>
          </a:p>
        </p:txBody>
      </p:sp>
      <p:pic>
        <p:nvPicPr>
          <p:cNvPr id="4" name="Content Placeholder 3">
            <a:extLst>
              <a:ext uri="{FF2B5EF4-FFF2-40B4-BE49-F238E27FC236}">
                <a16:creationId xmlns:a16="http://schemas.microsoft.com/office/drawing/2014/main" id="{9789823C-B03E-416E-B246-E674B5E64076}"/>
              </a:ext>
            </a:extLst>
          </p:cNvPr>
          <p:cNvPicPr>
            <a:picLocks noGrp="1" noChangeAspect="1"/>
          </p:cNvPicPr>
          <p:nvPr>
            <p:ph type="pic" idx="1"/>
          </p:nvPr>
        </p:nvPicPr>
        <p:blipFill rotWithShape="1">
          <a:blip r:embed="rId2"/>
          <a:stretch/>
        </p:blipFill>
        <p:spPr>
          <a:xfrm>
            <a:off x="0" y="768095"/>
            <a:ext cx="7315200" cy="5321807"/>
          </a:xfrm>
          <a:prstGeom prst="rect">
            <a:avLst/>
          </a:prstGeom>
          <a:noFill/>
        </p:spPr>
      </p:pic>
      <p:sp>
        <p:nvSpPr>
          <p:cNvPr id="9" name="Text Placeholder 3">
            <a:extLst>
              <a:ext uri="{FF2B5EF4-FFF2-40B4-BE49-F238E27FC236}">
                <a16:creationId xmlns:a16="http://schemas.microsoft.com/office/drawing/2014/main" id="{84FD38A0-6C11-4CB9-9154-6893F070D9F7}"/>
              </a:ext>
            </a:extLst>
          </p:cNvPr>
          <p:cNvSpPr>
            <a:spLocks noGrp="1"/>
          </p:cNvSpPr>
          <p:nvPr>
            <p:ph type="body" sz="half" idx="2"/>
          </p:nvPr>
        </p:nvSpPr>
        <p:spPr>
          <a:xfrm>
            <a:off x="7982712" y="2101850"/>
            <a:ext cx="3603625" cy="3384550"/>
          </a:xfrm>
        </p:spPr>
        <p:txBody>
          <a:bodyPr/>
          <a:lstStyle/>
          <a:p>
            <a:pPr marL="285750" indent="-285750">
              <a:buFontTx/>
              <a:buChar char="-"/>
            </a:pPr>
            <a:r>
              <a:rPr lang="en-US" dirty="0"/>
              <a:t>There is  very weak correlation between seasons and incident volumes (see next slide). </a:t>
            </a:r>
          </a:p>
          <a:p>
            <a:pPr marL="285750" indent="-285750">
              <a:buFontTx/>
              <a:buChar char="-"/>
            </a:pPr>
            <a:r>
              <a:rPr lang="en-US" dirty="0"/>
              <a:t>The spearman coefficient of correlation for each of these graphs can be seen below each plot.</a:t>
            </a:r>
          </a:p>
        </p:txBody>
      </p:sp>
    </p:spTree>
    <p:extLst>
      <p:ext uri="{BB962C8B-B14F-4D97-AF65-F5344CB8AC3E}">
        <p14:creationId xmlns:p14="http://schemas.microsoft.com/office/powerpoint/2010/main" val="624255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Topics</a:t>
            </a:r>
          </a:p>
        </p:txBody>
      </p:sp>
      <p:sp>
        <p:nvSpPr>
          <p:cNvPr id="3" name="Content Placeholder 2"/>
          <p:cNvSpPr>
            <a:spLocks noGrp="1"/>
          </p:cNvSpPr>
          <p:nvPr>
            <p:ph idx="1"/>
          </p:nvPr>
        </p:nvSpPr>
        <p:spPr/>
        <p:txBody>
          <a:bodyPr vert="horz" lIns="91440" tIns="45720" rIns="91440" bIns="45720" rtlCol="0" anchor="t">
            <a:normAutofit/>
          </a:bodyPr>
          <a:lstStyle/>
          <a:p>
            <a:r>
              <a:rPr lang="en-US" dirty="0"/>
              <a:t>Area of Interest</a:t>
            </a:r>
          </a:p>
          <a:p>
            <a:r>
              <a:rPr lang="en-US" dirty="0"/>
              <a:t>Grid The City</a:t>
            </a:r>
          </a:p>
          <a:p>
            <a:r>
              <a:rPr lang="en-US" dirty="0"/>
              <a:t>Master </a:t>
            </a:r>
            <a:r>
              <a:rPr lang="en-US" dirty="0" err="1"/>
              <a:t>DataFrame</a:t>
            </a:r>
          </a:p>
          <a:p>
            <a:r>
              <a:rPr lang="en-US" dirty="0"/>
              <a:t>Data Visualization</a:t>
            </a:r>
          </a:p>
          <a:p>
            <a:r>
              <a:rPr lang="en-US" dirty="0"/>
              <a:t>Conclusion</a:t>
            </a:r>
          </a:p>
        </p:txBody>
      </p:sp>
    </p:spTree>
    <p:extLst>
      <p:ext uri="{BB962C8B-B14F-4D97-AF65-F5344CB8AC3E}">
        <p14:creationId xmlns:p14="http://schemas.microsoft.com/office/powerpoint/2010/main" val="3346596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1662D1-5BB6-4C6E-9E4B-C3C032F1BE6E}"/>
              </a:ext>
            </a:extLst>
          </p:cNvPr>
          <p:cNvPicPr>
            <a:picLocks noChangeAspect="1"/>
          </p:cNvPicPr>
          <p:nvPr/>
        </p:nvPicPr>
        <p:blipFill>
          <a:blip r:embed="rId2"/>
          <a:stretch>
            <a:fillRect/>
          </a:stretch>
        </p:blipFill>
        <p:spPr>
          <a:xfrm>
            <a:off x="0" y="895413"/>
            <a:ext cx="7388087" cy="5067174"/>
          </a:xfrm>
          <a:prstGeom prst="rect">
            <a:avLst/>
          </a:prstGeom>
        </p:spPr>
      </p:pic>
      <p:sp>
        <p:nvSpPr>
          <p:cNvPr id="8" name="Text Placeholder 7">
            <a:extLst>
              <a:ext uri="{FF2B5EF4-FFF2-40B4-BE49-F238E27FC236}">
                <a16:creationId xmlns:a16="http://schemas.microsoft.com/office/drawing/2014/main" id="{1ADFFF84-0B43-45DE-A0AD-DAE6D1BD4E68}"/>
              </a:ext>
            </a:extLst>
          </p:cNvPr>
          <p:cNvSpPr>
            <a:spLocks noGrp="1"/>
          </p:cNvSpPr>
          <p:nvPr>
            <p:ph type="body" sz="half" idx="2"/>
          </p:nvPr>
        </p:nvSpPr>
        <p:spPr>
          <a:xfrm>
            <a:off x="8165592" y="503637"/>
            <a:ext cx="3602736" cy="2986985"/>
          </a:xfrm>
        </p:spPr>
        <p:txBody>
          <a:bodyPr>
            <a:normAutofit/>
          </a:bodyPr>
          <a:lstStyle/>
          <a:p>
            <a:pPr marL="285750" indent="-285750">
              <a:buFontTx/>
              <a:buChar char="-"/>
            </a:pPr>
            <a:r>
              <a:rPr lang="en-US" dirty="0"/>
              <a:t>The only moderate conclusion that can be drawn from this graph is that there are, on average, more incidents in the fall and winter months, October – March,  compared to the spring and summer months, April – September.</a:t>
            </a:r>
          </a:p>
          <a:p>
            <a:endParaRPr lang="en-CA" dirty="0"/>
          </a:p>
        </p:txBody>
      </p:sp>
      <p:pic>
        <p:nvPicPr>
          <p:cNvPr id="9" name="Picture 8">
            <a:extLst>
              <a:ext uri="{FF2B5EF4-FFF2-40B4-BE49-F238E27FC236}">
                <a16:creationId xmlns:a16="http://schemas.microsoft.com/office/drawing/2014/main" id="{F48AF82A-E005-43E6-ABB2-C1D4E2356BEA}"/>
              </a:ext>
            </a:extLst>
          </p:cNvPr>
          <p:cNvPicPr>
            <a:picLocks noChangeAspect="1"/>
          </p:cNvPicPr>
          <p:nvPr/>
        </p:nvPicPr>
        <p:blipFill>
          <a:blip r:embed="rId3"/>
          <a:stretch>
            <a:fillRect/>
          </a:stretch>
        </p:blipFill>
        <p:spPr>
          <a:xfrm>
            <a:off x="1115695" y="6354363"/>
            <a:ext cx="9086850" cy="285750"/>
          </a:xfrm>
          <a:prstGeom prst="rect">
            <a:avLst/>
          </a:prstGeom>
        </p:spPr>
      </p:pic>
    </p:spTree>
    <p:extLst>
      <p:ext uri="{BB962C8B-B14F-4D97-AF65-F5344CB8AC3E}">
        <p14:creationId xmlns:p14="http://schemas.microsoft.com/office/powerpoint/2010/main" val="981253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290D-9F2E-4FC4-9A6C-D02E99C7C24A}"/>
              </a:ext>
            </a:extLst>
          </p:cNvPr>
          <p:cNvSpPr>
            <a:spLocks noGrp="1"/>
          </p:cNvSpPr>
          <p:nvPr>
            <p:ph type="title"/>
          </p:nvPr>
        </p:nvSpPr>
        <p:spPr>
          <a:xfrm>
            <a:off x="7982712" y="457200"/>
            <a:ext cx="3602736" cy="1554480"/>
          </a:xfrm>
        </p:spPr>
        <p:txBody>
          <a:bodyPr anchor="b">
            <a:normAutofit/>
          </a:bodyPr>
          <a:lstStyle/>
          <a:p>
            <a:r>
              <a:rPr lang="en-CA" dirty="0"/>
              <a:t>Hard </a:t>
            </a:r>
            <a:r>
              <a:rPr lang="en-US" dirty="0"/>
              <a:t>Data Visualization – Plots </a:t>
            </a:r>
            <a:endParaRPr lang="en-CA" dirty="0"/>
          </a:p>
        </p:txBody>
      </p:sp>
      <p:sp>
        <p:nvSpPr>
          <p:cNvPr id="9" name="Text Placeholder 3">
            <a:extLst>
              <a:ext uri="{FF2B5EF4-FFF2-40B4-BE49-F238E27FC236}">
                <a16:creationId xmlns:a16="http://schemas.microsoft.com/office/drawing/2014/main" id="{84FD38A0-6C11-4CB9-9154-6893F070D9F7}"/>
              </a:ext>
            </a:extLst>
          </p:cNvPr>
          <p:cNvSpPr>
            <a:spLocks noGrp="1"/>
          </p:cNvSpPr>
          <p:nvPr>
            <p:ph type="body" sz="half" idx="2"/>
          </p:nvPr>
        </p:nvSpPr>
        <p:spPr>
          <a:xfrm>
            <a:off x="7982712" y="2042160"/>
            <a:ext cx="3603625" cy="3384550"/>
          </a:xfrm>
        </p:spPr>
        <p:txBody>
          <a:bodyPr/>
          <a:lstStyle/>
          <a:p>
            <a:pPr marL="285750" indent="-285750">
              <a:buFontTx/>
              <a:buChar char="-"/>
            </a:pPr>
            <a:r>
              <a:rPr lang="en-US" dirty="0"/>
              <a:t>There is no significant correlation between the average daily temperature and the number of traffic incidents. (Very slightly more at lower mean temperatures, but not statistically </a:t>
            </a:r>
            <a:r>
              <a:rPr lang="en-US" dirty="0" err="1"/>
              <a:t>signifcant</a:t>
            </a:r>
            <a:r>
              <a:rPr lang="en-US" dirty="0"/>
              <a:t>)</a:t>
            </a:r>
          </a:p>
        </p:txBody>
      </p:sp>
      <p:pic>
        <p:nvPicPr>
          <p:cNvPr id="14" name="Picture 13">
            <a:extLst>
              <a:ext uri="{FF2B5EF4-FFF2-40B4-BE49-F238E27FC236}">
                <a16:creationId xmlns:a16="http://schemas.microsoft.com/office/drawing/2014/main" id="{664F66EA-C8A6-46B7-B213-0A865E0D9A00}"/>
              </a:ext>
            </a:extLst>
          </p:cNvPr>
          <p:cNvPicPr>
            <a:picLocks noChangeAspect="1"/>
          </p:cNvPicPr>
          <p:nvPr/>
        </p:nvPicPr>
        <p:blipFill>
          <a:blip r:embed="rId2"/>
          <a:stretch>
            <a:fillRect/>
          </a:stretch>
        </p:blipFill>
        <p:spPr>
          <a:xfrm>
            <a:off x="351536" y="1"/>
            <a:ext cx="6502400" cy="6238240"/>
          </a:xfrm>
          <a:prstGeom prst="rect">
            <a:avLst/>
          </a:prstGeom>
        </p:spPr>
      </p:pic>
      <p:pic>
        <p:nvPicPr>
          <p:cNvPr id="3" name="Picture 2">
            <a:extLst>
              <a:ext uri="{FF2B5EF4-FFF2-40B4-BE49-F238E27FC236}">
                <a16:creationId xmlns:a16="http://schemas.microsoft.com/office/drawing/2014/main" id="{30609C38-3431-482C-BCE3-2A559367B631}"/>
              </a:ext>
            </a:extLst>
          </p:cNvPr>
          <p:cNvPicPr>
            <a:picLocks noChangeAspect="1"/>
          </p:cNvPicPr>
          <p:nvPr/>
        </p:nvPicPr>
        <p:blipFill>
          <a:blip r:embed="rId3"/>
          <a:stretch>
            <a:fillRect/>
          </a:stretch>
        </p:blipFill>
        <p:spPr>
          <a:xfrm>
            <a:off x="1557337" y="6400800"/>
            <a:ext cx="9077325" cy="247650"/>
          </a:xfrm>
          <a:prstGeom prst="rect">
            <a:avLst/>
          </a:prstGeom>
        </p:spPr>
      </p:pic>
    </p:spTree>
    <p:extLst>
      <p:ext uri="{BB962C8B-B14F-4D97-AF65-F5344CB8AC3E}">
        <p14:creationId xmlns:p14="http://schemas.microsoft.com/office/powerpoint/2010/main" val="439755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290D-9F2E-4FC4-9A6C-D02E99C7C24A}"/>
              </a:ext>
            </a:extLst>
          </p:cNvPr>
          <p:cNvSpPr>
            <a:spLocks noGrp="1"/>
          </p:cNvSpPr>
          <p:nvPr>
            <p:ph type="title"/>
          </p:nvPr>
        </p:nvSpPr>
        <p:spPr>
          <a:xfrm>
            <a:off x="7982712" y="457200"/>
            <a:ext cx="3602736" cy="1554480"/>
          </a:xfrm>
        </p:spPr>
        <p:txBody>
          <a:bodyPr anchor="b">
            <a:normAutofit/>
          </a:bodyPr>
          <a:lstStyle/>
          <a:p>
            <a:r>
              <a:rPr lang="en-CA" dirty="0"/>
              <a:t>Hard </a:t>
            </a:r>
            <a:r>
              <a:rPr lang="en-US" dirty="0"/>
              <a:t>Data Visualization – Plots </a:t>
            </a:r>
            <a:endParaRPr lang="en-CA" dirty="0"/>
          </a:p>
        </p:txBody>
      </p:sp>
      <p:sp>
        <p:nvSpPr>
          <p:cNvPr id="9" name="Text Placeholder 3">
            <a:extLst>
              <a:ext uri="{FF2B5EF4-FFF2-40B4-BE49-F238E27FC236}">
                <a16:creationId xmlns:a16="http://schemas.microsoft.com/office/drawing/2014/main" id="{84FD38A0-6C11-4CB9-9154-6893F070D9F7}"/>
              </a:ext>
            </a:extLst>
          </p:cNvPr>
          <p:cNvSpPr>
            <a:spLocks noGrp="1"/>
          </p:cNvSpPr>
          <p:nvPr>
            <p:ph type="body" sz="half" idx="2"/>
          </p:nvPr>
        </p:nvSpPr>
        <p:spPr>
          <a:xfrm>
            <a:off x="7982712" y="2042160"/>
            <a:ext cx="3603625" cy="3384550"/>
          </a:xfrm>
        </p:spPr>
        <p:txBody>
          <a:bodyPr/>
          <a:lstStyle/>
          <a:p>
            <a:pPr marL="285750" indent="-285750">
              <a:buFontTx/>
              <a:buChar char="-"/>
            </a:pPr>
            <a:r>
              <a:rPr lang="en-US" dirty="0"/>
              <a:t>There is weak correlation between the total daily precipitation and the number of traffic incidents. </a:t>
            </a:r>
          </a:p>
        </p:txBody>
      </p:sp>
      <p:pic>
        <p:nvPicPr>
          <p:cNvPr id="3" name="Picture 2">
            <a:extLst>
              <a:ext uri="{FF2B5EF4-FFF2-40B4-BE49-F238E27FC236}">
                <a16:creationId xmlns:a16="http://schemas.microsoft.com/office/drawing/2014/main" id="{838F90DD-F31D-46A1-88D0-472DA6CABB04}"/>
              </a:ext>
            </a:extLst>
          </p:cNvPr>
          <p:cNvPicPr>
            <a:picLocks noChangeAspect="1"/>
          </p:cNvPicPr>
          <p:nvPr/>
        </p:nvPicPr>
        <p:blipFill>
          <a:blip r:embed="rId2"/>
          <a:stretch>
            <a:fillRect/>
          </a:stretch>
        </p:blipFill>
        <p:spPr>
          <a:xfrm>
            <a:off x="306387" y="0"/>
            <a:ext cx="6470333" cy="6421120"/>
          </a:xfrm>
          <a:prstGeom prst="rect">
            <a:avLst/>
          </a:prstGeom>
        </p:spPr>
      </p:pic>
      <p:pic>
        <p:nvPicPr>
          <p:cNvPr id="4" name="Picture 3">
            <a:extLst>
              <a:ext uri="{FF2B5EF4-FFF2-40B4-BE49-F238E27FC236}">
                <a16:creationId xmlns:a16="http://schemas.microsoft.com/office/drawing/2014/main" id="{926B9A18-6DAF-425F-A619-966A4D3C37AB}"/>
              </a:ext>
            </a:extLst>
          </p:cNvPr>
          <p:cNvPicPr>
            <a:picLocks noChangeAspect="1"/>
          </p:cNvPicPr>
          <p:nvPr/>
        </p:nvPicPr>
        <p:blipFill>
          <a:blip r:embed="rId3"/>
          <a:stretch>
            <a:fillRect/>
          </a:stretch>
        </p:blipFill>
        <p:spPr>
          <a:xfrm>
            <a:off x="1338262" y="6451600"/>
            <a:ext cx="9515475" cy="285750"/>
          </a:xfrm>
          <a:prstGeom prst="rect">
            <a:avLst/>
          </a:prstGeom>
        </p:spPr>
      </p:pic>
    </p:spTree>
    <p:extLst>
      <p:ext uri="{BB962C8B-B14F-4D97-AF65-F5344CB8AC3E}">
        <p14:creationId xmlns:p14="http://schemas.microsoft.com/office/powerpoint/2010/main" val="3879095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290D-9F2E-4FC4-9A6C-D02E99C7C24A}"/>
              </a:ext>
            </a:extLst>
          </p:cNvPr>
          <p:cNvSpPr>
            <a:spLocks noGrp="1"/>
          </p:cNvSpPr>
          <p:nvPr>
            <p:ph type="title"/>
          </p:nvPr>
        </p:nvSpPr>
        <p:spPr>
          <a:xfrm>
            <a:off x="7982712" y="457200"/>
            <a:ext cx="3602736" cy="1554480"/>
          </a:xfrm>
        </p:spPr>
        <p:txBody>
          <a:bodyPr anchor="b">
            <a:normAutofit/>
          </a:bodyPr>
          <a:lstStyle/>
          <a:p>
            <a:r>
              <a:rPr lang="en-CA" dirty="0"/>
              <a:t>Hard </a:t>
            </a:r>
            <a:r>
              <a:rPr lang="en-US" dirty="0"/>
              <a:t>Data Visualization – Plots </a:t>
            </a:r>
            <a:endParaRPr lang="en-CA" dirty="0"/>
          </a:p>
        </p:txBody>
      </p:sp>
      <p:sp>
        <p:nvSpPr>
          <p:cNvPr id="9" name="Text Placeholder 3">
            <a:extLst>
              <a:ext uri="{FF2B5EF4-FFF2-40B4-BE49-F238E27FC236}">
                <a16:creationId xmlns:a16="http://schemas.microsoft.com/office/drawing/2014/main" id="{84FD38A0-6C11-4CB9-9154-6893F070D9F7}"/>
              </a:ext>
            </a:extLst>
          </p:cNvPr>
          <p:cNvSpPr>
            <a:spLocks noGrp="1"/>
          </p:cNvSpPr>
          <p:nvPr>
            <p:ph type="body" sz="half" idx="2"/>
          </p:nvPr>
        </p:nvSpPr>
        <p:spPr>
          <a:xfrm>
            <a:off x="7982712" y="2042160"/>
            <a:ext cx="3603625" cy="3384550"/>
          </a:xfrm>
        </p:spPr>
        <p:txBody>
          <a:bodyPr/>
          <a:lstStyle/>
          <a:p>
            <a:pPr marL="285750" indent="-285750">
              <a:buFontTx/>
              <a:buChar char="-"/>
            </a:pPr>
            <a:r>
              <a:rPr lang="en-US" dirty="0"/>
              <a:t>There is no significant correlation between the daily amount of snow on ground and the number of traffic incidents. </a:t>
            </a:r>
          </a:p>
        </p:txBody>
      </p:sp>
      <p:pic>
        <p:nvPicPr>
          <p:cNvPr id="4" name="Picture 3">
            <a:extLst>
              <a:ext uri="{FF2B5EF4-FFF2-40B4-BE49-F238E27FC236}">
                <a16:creationId xmlns:a16="http://schemas.microsoft.com/office/drawing/2014/main" id="{CE122785-A151-4CD3-85DE-6479E63C50CF}"/>
              </a:ext>
            </a:extLst>
          </p:cNvPr>
          <p:cNvPicPr>
            <a:picLocks noChangeAspect="1"/>
          </p:cNvPicPr>
          <p:nvPr/>
        </p:nvPicPr>
        <p:blipFill>
          <a:blip r:embed="rId2"/>
          <a:stretch>
            <a:fillRect/>
          </a:stretch>
        </p:blipFill>
        <p:spPr>
          <a:xfrm>
            <a:off x="367954" y="0"/>
            <a:ext cx="6772275" cy="6289040"/>
          </a:xfrm>
          <a:prstGeom prst="rect">
            <a:avLst/>
          </a:prstGeom>
        </p:spPr>
      </p:pic>
      <p:pic>
        <p:nvPicPr>
          <p:cNvPr id="3" name="Picture 2">
            <a:extLst>
              <a:ext uri="{FF2B5EF4-FFF2-40B4-BE49-F238E27FC236}">
                <a16:creationId xmlns:a16="http://schemas.microsoft.com/office/drawing/2014/main" id="{3BE3AF92-3F7D-4FA8-8CCE-C0D6D2B92454}"/>
              </a:ext>
            </a:extLst>
          </p:cNvPr>
          <p:cNvPicPr>
            <a:picLocks noChangeAspect="1"/>
          </p:cNvPicPr>
          <p:nvPr/>
        </p:nvPicPr>
        <p:blipFill>
          <a:blip r:embed="rId3"/>
          <a:stretch>
            <a:fillRect/>
          </a:stretch>
        </p:blipFill>
        <p:spPr>
          <a:xfrm>
            <a:off x="1500187" y="6400800"/>
            <a:ext cx="9191625" cy="257175"/>
          </a:xfrm>
          <a:prstGeom prst="rect">
            <a:avLst/>
          </a:prstGeom>
        </p:spPr>
      </p:pic>
    </p:spTree>
    <p:extLst>
      <p:ext uri="{BB962C8B-B14F-4D97-AF65-F5344CB8AC3E}">
        <p14:creationId xmlns:p14="http://schemas.microsoft.com/office/powerpoint/2010/main" val="512436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290D-9F2E-4FC4-9A6C-D02E99C7C24A}"/>
              </a:ext>
            </a:extLst>
          </p:cNvPr>
          <p:cNvSpPr>
            <a:spLocks noGrp="1"/>
          </p:cNvSpPr>
          <p:nvPr>
            <p:ph type="title"/>
          </p:nvPr>
        </p:nvSpPr>
        <p:spPr>
          <a:xfrm>
            <a:off x="7982712" y="457200"/>
            <a:ext cx="3602736" cy="1554480"/>
          </a:xfrm>
        </p:spPr>
        <p:txBody>
          <a:bodyPr anchor="b">
            <a:normAutofit/>
          </a:bodyPr>
          <a:lstStyle/>
          <a:p>
            <a:r>
              <a:rPr lang="en-CA" dirty="0"/>
              <a:t>Hard </a:t>
            </a:r>
            <a:r>
              <a:rPr lang="en-US" dirty="0"/>
              <a:t>Data Visualization – Plots </a:t>
            </a:r>
            <a:endParaRPr lang="en-CA" dirty="0"/>
          </a:p>
        </p:txBody>
      </p:sp>
      <p:sp>
        <p:nvSpPr>
          <p:cNvPr id="9" name="Text Placeholder 3">
            <a:extLst>
              <a:ext uri="{FF2B5EF4-FFF2-40B4-BE49-F238E27FC236}">
                <a16:creationId xmlns:a16="http://schemas.microsoft.com/office/drawing/2014/main" id="{84FD38A0-6C11-4CB9-9154-6893F070D9F7}"/>
              </a:ext>
            </a:extLst>
          </p:cNvPr>
          <p:cNvSpPr>
            <a:spLocks noGrp="1"/>
          </p:cNvSpPr>
          <p:nvPr>
            <p:ph type="body" sz="half" idx="2"/>
          </p:nvPr>
        </p:nvSpPr>
        <p:spPr>
          <a:xfrm>
            <a:off x="7982712" y="2042160"/>
            <a:ext cx="3603625" cy="3384550"/>
          </a:xfrm>
        </p:spPr>
        <p:txBody>
          <a:bodyPr/>
          <a:lstStyle/>
          <a:p>
            <a:pPr marL="285750" indent="-285750">
              <a:buFontTx/>
              <a:buChar char="-"/>
            </a:pPr>
            <a:r>
              <a:rPr lang="en-US" dirty="0"/>
              <a:t>There is weak correlation between the daily max wind gust speed and the number of traffic incidents. </a:t>
            </a:r>
          </a:p>
        </p:txBody>
      </p:sp>
      <p:pic>
        <p:nvPicPr>
          <p:cNvPr id="3" name="Picture 2">
            <a:extLst>
              <a:ext uri="{FF2B5EF4-FFF2-40B4-BE49-F238E27FC236}">
                <a16:creationId xmlns:a16="http://schemas.microsoft.com/office/drawing/2014/main" id="{008F4A65-F933-4602-9B56-BEC647863A27}"/>
              </a:ext>
            </a:extLst>
          </p:cNvPr>
          <p:cNvPicPr>
            <a:picLocks noChangeAspect="1"/>
          </p:cNvPicPr>
          <p:nvPr/>
        </p:nvPicPr>
        <p:blipFill>
          <a:blip r:embed="rId2"/>
          <a:stretch>
            <a:fillRect/>
          </a:stretch>
        </p:blipFill>
        <p:spPr>
          <a:xfrm>
            <a:off x="342858" y="0"/>
            <a:ext cx="6413542" cy="6217920"/>
          </a:xfrm>
          <a:prstGeom prst="rect">
            <a:avLst/>
          </a:prstGeom>
        </p:spPr>
      </p:pic>
      <p:pic>
        <p:nvPicPr>
          <p:cNvPr id="4" name="Picture 3">
            <a:extLst>
              <a:ext uri="{FF2B5EF4-FFF2-40B4-BE49-F238E27FC236}">
                <a16:creationId xmlns:a16="http://schemas.microsoft.com/office/drawing/2014/main" id="{BCEF08D1-83B6-4CF1-8F63-D1E9DB5C02E5}"/>
              </a:ext>
            </a:extLst>
          </p:cNvPr>
          <p:cNvPicPr>
            <a:picLocks noChangeAspect="1"/>
          </p:cNvPicPr>
          <p:nvPr/>
        </p:nvPicPr>
        <p:blipFill>
          <a:blip r:embed="rId3"/>
          <a:stretch>
            <a:fillRect/>
          </a:stretch>
        </p:blipFill>
        <p:spPr>
          <a:xfrm>
            <a:off x="1609725" y="6400800"/>
            <a:ext cx="8972550" cy="257175"/>
          </a:xfrm>
          <a:prstGeom prst="rect">
            <a:avLst/>
          </a:prstGeom>
        </p:spPr>
      </p:pic>
    </p:spTree>
    <p:extLst>
      <p:ext uri="{BB962C8B-B14F-4D97-AF65-F5344CB8AC3E}">
        <p14:creationId xmlns:p14="http://schemas.microsoft.com/office/powerpoint/2010/main" val="813540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3290D-9F2E-4FC4-9A6C-D02E99C7C24A}"/>
              </a:ext>
            </a:extLst>
          </p:cNvPr>
          <p:cNvSpPr>
            <a:spLocks noGrp="1"/>
          </p:cNvSpPr>
          <p:nvPr>
            <p:ph type="title"/>
          </p:nvPr>
        </p:nvSpPr>
        <p:spPr>
          <a:xfrm>
            <a:off x="7982712" y="457200"/>
            <a:ext cx="3602736" cy="1554480"/>
          </a:xfrm>
        </p:spPr>
        <p:txBody>
          <a:bodyPr anchor="b">
            <a:normAutofit/>
          </a:bodyPr>
          <a:lstStyle/>
          <a:p>
            <a:r>
              <a:rPr lang="en-CA" dirty="0"/>
              <a:t>Hard </a:t>
            </a:r>
            <a:r>
              <a:rPr lang="en-US" dirty="0"/>
              <a:t>Data Visualization – Plots </a:t>
            </a:r>
            <a:endParaRPr lang="en-CA" dirty="0"/>
          </a:p>
        </p:txBody>
      </p:sp>
      <p:pic>
        <p:nvPicPr>
          <p:cNvPr id="4" name="Picture 3">
            <a:extLst>
              <a:ext uri="{FF2B5EF4-FFF2-40B4-BE49-F238E27FC236}">
                <a16:creationId xmlns:a16="http://schemas.microsoft.com/office/drawing/2014/main" id="{DF417634-F882-459D-8E9C-ED8F8EDC4BEA}"/>
              </a:ext>
            </a:extLst>
          </p:cNvPr>
          <p:cNvPicPr>
            <a:picLocks noChangeAspect="1"/>
          </p:cNvPicPr>
          <p:nvPr/>
        </p:nvPicPr>
        <p:blipFill>
          <a:blip r:embed="rId2"/>
          <a:stretch>
            <a:fillRect/>
          </a:stretch>
        </p:blipFill>
        <p:spPr>
          <a:xfrm>
            <a:off x="482917" y="-71121"/>
            <a:ext cx="6532245" cy="6228081"/>
          </a:xfrm>
          <a:prstGeom prst="rect">
            <a:avLst/>
          </a:prstGeom>
          <a:noFill/>
        </p:spPr>
      </p:pic>
      <p:sp>
        <p:nvSpPr>
          <p:cNvPr id="9" name="Text Placeholder 3">
            <a:extLst>
              <a:ext uri="{FF2B5EF4-FFF2-40B4-BE49-F238E27FC236}">
                <a16:creationId xmlns:a16="http://schemas.microsoft.com/office/drawing/2014/main" id="{84FD38A0-6C11-4CB9-9154-6893F070D9F7}"/>
              </a:ext>
            </a:extLst>
          </p:cNvPr>
          <p:cNvSpPr>
            <a:spLocks noGrp="1"/>
          </p:cNvSpPr>
          <p:nvPr>
            <p:ph type="body" sz="half" idx="2"/>
          </p:nvPr>
        </p:nvSpPr>
        <p:spPr>
          <a:xfrm>
            <a:off x="7982712" y="2091690"/>
            <a:ext cx="3603625" cy="3384550"/>
          </a:xfrm>
        </p:spPr>
        <p:txBody>
          <a:bodyPr>
            <a:normAutofit/>
          </a:bodyPr>
          <a:lstStyle/>
          <a:p>
            <a:pPr marL="285750" indent="-285750">
              <a:buFontTx/>
              <a:buChar char="-"/>
            </a:pPr>
            <a:r>
              <a:rPr lang="en-US" dirty="0"/>
              <a:t>There is no significant correlation between the daily visibility and the number of traffic incidents. </a:t>
            </a:r>
          </a:p>
        </p:txBody>
      </p:sp>
      <p:pic>
        <p:nvPicPr>
          <p:cNvPr id="5" name="Picture 4">
            <a:extLst>
              <a:ext uri="{FF2B5EF4-FFF2-40B4-BE49-F238E27FC236}">
                <a16:creationId xmlns:a16="http://schemas.microsoft.com/office/drawing/2014/main" id="{4A7641E9-0898-4E55-A964-33B5913BD571}"/>
              </a:ext>
            </a:extLst>
          </p:cNvPr>
          <p:cNvPicPr>
            <a:picLocks noChangeAspect="1"/>
          </p:cNvPicPr>
          <p:nvPr/>
        </p:nvPicPr>
        <p:blipFill>
          <a:blip r:embed="rId3"/>
          <a:stretch>
            <a:fillRect/>
          </a:stretch>
        </p:blipFill>
        <p:spPr>
          <a:xfrm>
            <a:off x="1414462" y="6400800"/>
            <a:ext cx="9363075" cy="219075"/>
          </a:xfrm>
          <a:prstGeom prst="rect">
            <a:avLst/>
          </a:prstGeom>
        </p:spPr>
      </p:pic>
    </p:spTree>
    <p:extLst>
      <p:ext uri="{BB962C8B-B14F-4D97-AF65-F5344CB8AC3E}">
        <p14:creationId xmlns:p14="http://schemas.microsoft.com/office/powerpoint/2010/main" val="2093236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2082596-1E51-48B0-B561-D4AE1863999C}"/>
              </a:ext>
            </a:extLst>
          </p:cNvPr>
          <p:cNvSpPr>
            <a:spLocks noGrp="1"/>
          </p:cNvSpPr>
          <p:nvPr>
            <p:ph type="ctrTitle"/>
          </p:nvPr>
        </p:nvSpPr>
        <p:spPr>
          <a:xfrm>
            <a:off x="609600" y="261255"/>
            <a:ext cx="8226490" cy="988426"/>
          </a:xfrm>
        </p:spPr>
        <p:txBody>
          <a:bodyPr anchor="b">
            <a:normAutofit/>
          </a:bodyPr>
          <a:lstStyle/>
          <a:p>
            <a:r>
              <a:rPr lang="en-US" dirty="0"/>
              <a:t>Conclusion</a:t>
            </a:r>
          </a:p>
        </p:txBody>
      </p:sp>
      <p:sp>
        <p:nvSpPr>
          <p:cNvPr id="16" name="Subtitle 2">
            <a:extLst>
              <a:ext uri="{FF2B5EF4-FFF2-40B4-BE49-F238E27FC236}">
                <a16:creationId xmlns:a16="http://schemas.microsoft.com/office/drawing/2014/main" id="{A6B170F2-05F1-4C16-A97E-1E4F4E7BBFC7}"/>
              </a:ext>
            </a:extLst>
          </p:cNvPr>
          <p:cNvSpPr>
            <a:spLocks noGrp="1"/>
          </p:cNvSpPr>
          <p:nvPr>
            <p:ph type="subTitle" idx="1"/>
          </p:nvPr>
        </p:nvSpPr>
        <p:spPr>
          <a:xfrm>
            <a:off x="609600" y="1249680"/>
            <a:ext cx="8229600" cy="5019039"/>
          </a:xfrm>
        </p:spPr>
        <p:txBody>
          <a:bodyPr/>
          <a:lstStyle/>
          <a:p>
            <a:endParaRPr lang="en-US" dirty="0"/>
          </a:p>
        </p:txBody>
      </p:sp>
    </p:spTree>
    <p:extLst>
      <p:ext uri="{BB962C8B-B14F-4D97-AF65-F5344CB8AC3E}">
        <p14:creationId xmlns:p14="http://schemas.microsoft.com/office/powerpoint/2010/main" val="647629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362303"/>
            <a:ext cx="9601200" cy="670202"/>
          </a:xfrm>
        </p:spPr>
        <p:txBody>
          <a:bodyPr/>
          <a:lstStyle/>
          <a:p>
            <a:r>
              <a:rPr lang="en-US" dirty="0"/>
              <a:t>Area of Interest</a:t>
            </a:r>
          </a:p>
        </p:txBody>
      </p:sp>
      <p:pic>
        <p:nvPicPr>
          <p:cNvPr id="5" name="Picture 6" descr="A picture containing text, map&#10;&#10;Description automatically generated">
            <a:extLst>
              <a:ext uri="{FF2B5EF4-FFF2-40B4-BE49-F238E27FC236}">
                <a16:creationId xmlns:a16="http://schemas.microsoft.com/office/drawing/2014/main" id="{6066519A-8B5E-4491-873C-631267EDDAD2}"/>
              </a:ext>
            </a:extLst>
          </p:cNvPr>
          <p:cNvPicPr>
            <a:picLocks noGrp="1" noChangeAspect="1"/>
          </p:cNvPicPr>
          <p:nvPr>
            <p:ph idx="1"/>
          </p:nvPr>
        </p:nvPicPr>
        <p:blipFill>
          <a:blip r:embed="rId2"/>
          <a:stretch>
            <a:fillRect/>
          </a:stretch>
        </p:blipFill>
        <p:spPr>
          <a:xfrm>
            <a:off x="2318837" y="2199992"/>
            <a:ext cx="3777163" cy="4614377"/>
          </a:xfrm>
        </p:spPr>
      </p:pic>
      <p:sp>
        <p:nvSpPr>
          <p:cNvPr id="7" name="TextBox 6">
            <a:extLst>
              <a:ext uri="{FF2B5EF4-FFF2-40B4-BE49-F238E27FC236}">
                <a16:creationId xmlns:a16="http://schemas.microsoft.com/office/drawing/2014/main" id="{568CD0B3-EB92-44B6-8B68-F59CCD42C70C}"/>
              </a:ext>
            </a:extLst>
          </p:cNvPr>
          <p:cNvSpPr txBox="1"/>
          <p:nvPr/>
        </p:nvSpPr>
        <p:spPr>
          <a:xfrm>
            <a:off x="458450" y="1276662"/>
            <a:ext cx="1131882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The goal of this project is to analyze various traffic data inside the following orange square section, which defines the maximum boundaries of the city of Calgary, and attempt to draw correlations between the data and the number of incidents that occurred inside this area in 2018.</a:t>
            </a:r>
          </a:p>
        </p:txBody>
      </p:sp>
      <p:pic>
        <p:nvPicPr>
          <p:cNvPr id="8" name="Picture 8" descr="A picture containing wooden, room, table, hanging&#10;&#10;Description automatically generated">
            <a:extLst>
              <a:ext uri="{FF2B5EF4-FFF2-40B4-BE49-F238E27FC236}">
                <a16:creationId xmlns:a16="http://schemas.microsoft.com/office/drawing/2014/main" id="{AE43CE02-4FEA-4DF4-9C3D-8100BEA3F357}"/>
              </a:ext>
            </a:extLst>
          </p:cNvPr>
          <p:cNvPicPr>
            <a:picLocks noChangeAspect="1"/>
          </p:cNvPicPr>
          <p:nvPr/>
        </p:nvPicPr>
        <p:blipFill>
          <a:blip r:embed="rId3"/>
          <a:stretch>
            <a:fillRect/>
          </a:stretch>
        </p:blipFill>
        <p:spPr>
          <a:xfrm>
            <a:off x="6343026" y="4061945"/>
            <a:ext cx="1866900" cy="695325"/>
          </a:xfrm>
          <a:prstGeom prst="rect">
            <a:avLst/>
          </a:prstGeom>
        </p:spPr>
      </p:pic>
    </p:spTree>
    <p:extLst>
      <p:ext uri="{BB962C8B-B14F-4D97-AF65-F5344CB8AC3E}">
        <p14:creationId xmlns:p14="http://schemas.microsoft.com/office/powerpoint/2010/main" val="67957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B54FF-07A6-485F-B43F-68D06B2D672A}"/>
              </a:ext>
            </a:extLst>
          </p:cNvPr>
          <p:cNvSpPr>
            <a:spLocks noGrp="1"/>
          </p:cNvSpPr>
          <p:nvPr>
            <p:ph type="title"/>
          </p:nvPr>
        </p:nvSpPr>
        <p:spPr/>
        <p:txBody>
          <a:bodyPr/>
          <a:lstStyle/>
          <a:p>
            <a:r>
              <a:rPr lang="en-CA" dirty="0"/>
              <a:t>Cleaning the Datasets</a:t>
            </a:r>
          </a:p>
        </p:txBody>
      </p:sp>
      <p:sp>
        <p:nvSpPr>
          <p:cNvPr id="3" name="Content Placeholder 2">
            <a:extLst>
              <a:ext uri="{FF2B5EF4-FFF2-40B4-BE49-F238E27FC236}">
                <a16:creationId xmlns:a16="http://schemas.microsoft.com/office/drawing/2014/main" id="{34B188CF-B954-42DF-BBA8-49E31A5EE008}"/>
              </a:ext>
            </a:extLst>
          </p:cNvPr>
          <p:cNvSpPr>
            <a:spLocks noGrp="1"/>
          </p:cNvSpPr>
          <p:nvPr>
            <p:ph idx="1"/>
          </p:nvPr>
        </p:nvSpPr>
        <p:spPr/>
        <p:txBody>
          <a:bodyPr/>
          <a:lstStyle/>
          <a:p>
            <a:r>
              <a:rPr lang="en-CA" dirty="0"/>
              <a:t>All csv files were read into panda </a:t>
            </a:r>
            <a:r>
              <a:rPr lang="en-CA" dirty="0" err="1"/>
              <a:t>dataFrames</a:t>
            </a:r>
            <a:r>
              <a:rPr lang="en-CA" dirty="0"/>
              <a:t>. Any character encoding errors were stripped out and replaced. Columns that were not pertinent or useful to our analysis were dropped and the remaining columns were ordered . Date and time data were formatted to correctly. The columns containing the data we planned to use were sorted.</a:t>
            </a:r>
          </a:p>
          <a:p>
            <a:r>
              <a:rPr lang="en-CA" dirty="0"/>
              <a:t>Any hourly datasets (weather visibility data), were resampled for daily averages and appended to existing weather </a:t>
            </a:r>
            <a:r>
              <a:rPr lang="en-CA" dirty="0" err="1"/>
              <a:t>dataFrame</a:t>
            </a:r>
            <a:r>
              <a:rPr lang="en-CA" dirty="0"/>
              <a:t>.</a:t>
            </a:r>
          </a:p>
          <a:p>
            <a:r>
              <a:rPr lang="en-CA" dirty="0"/>
              <a:t>The </a:t>
            </a:r>
            <a:r>
              <a:rPr lang="en-CA" dirty="0" err="1"/>
              <a:t>multilinestring</a:t>
            </a:r>
            <a:r>
              <a:rPr lang="en-CA" dirty="0"/>
              <a:t> coordinates for locations were formatted from </a:t>
            </a:r>
            <a:r>
              <a:rPr lang="en-CA" dirty="0" err="1"/>
              <a:t>lon</a:t>
            </a:r>
            <a:r>
              <a:rPr lang="en-CA" dirty="0"/>
              <a:t>, </a:t>
            </a:r>
            <a:r>
              <a:rPr lang="en-CA" dirty="0" err="1"/>
              <a:t>lat</a:t>
            </a:r>
            <a:r>
              <a:rPr lang="en-CA" dirty="0"/>
              <a:t> to </a:t>
            </a:r>
            <a:r>
              <a:rPr lang="en-CA" dirty="0" err="1"/>
              <a:t>lat</a:t>
            </a:r>
            <a:r>
              <a:rPr lang="en-CA" dirty="0"/>
              <a:t>, </a:t>
            </a:r>
            <a:r>
              <a:rPr lang="en-CA" dirty="0" err="1"/>
              <a:t>lon</a:t>
            </a:r>
            <a:r>
              <a:rPr lang="en-CA" dirty="0"/>
              <a:t>.</a:t>
            </a:r>
          </a:p>
          <a:p>
            <a:endParaRPr lang="en-CA" dirty="0"/>
          </a:p>
        </p:txBody>
      </p:sp>
      <p:pic>
        <p:nvPicPr>
          <p:cNvPr id="4" name="Picture 3">
            <a:extLst>
              <a:ext uri="{FF2B5EF4-FFF2-40B4-BE49-F238E27FC236}">
                <a16:creationId xmlns:a16="http://schemas.microsoft.com/office/drawing/2014/main" id="{9F5B7218-3CB4-4165-8B03-8EB49D89212B}"/>
              </a:ext>
            </a:extLst>
          </p:cNvPr>
          <p:cNvPicPr>
            <a:picLocks noChangeAspect="1"/>
          </p:cNvPicPr>
          <p:nvPr/>
        </p:nvPicPr>
        <p:blipFill>
          <a:blip r:embed="rId2"/>
          <a:stretch>
            <a:fillRect/>
          </a:stretch>
        </p:blipFill>
        <p:spPr>
          <a:xfrm>
            <a:off x="528320" y="4972935"/>
            <a:ext cx="11135360" cy="1600583"/>
          </a:xfrm>
          <a:prstGeom prst="rect">
            <a:avLst/>
          </a:prstGeom>
        </p:spPr>
      </p:pic>
    </p:spTree>
    <p:extLst>
      <p:ext uri="{BB962C8B-B14F-4D97-AF65-F5344CB8AC3E}">
        <p14:creationId xmlns:p14="http://schemas.microsoft.com/office/powerpoint/2010/main" val="1325017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362303"/>
            <a:ext cx="9594955" cy="726415"/>
          </a:xfrm>
        </p:spPr>
        <p:txBody>
          <a:bodyPr>
            <a:normAutofit/>
          </a:bodyPr>
          <a:lstStyle/>
          <a:p>
            <a:r>
              <a:rPr lang="en-US" dirty="0"/>
              <a:t>Grid The City</a:t>
            </a:r>
          </a:p>
        </p:txBody>
      </p:sp>
      <p:sp>
        <p:nvSpPr>
          <p:cNvPr id="3" name="Content Placeholder 2"/>
          <p:cNvSpPr>
            <a:spLocks noGrp="1"/>
          </p:cNvSpPr>
          <p:nvPr>
            <p:ph sz="half" idx="1"/>
          </p:nvPr>
        </p:nvSpPr>
        <p:spPr>
          <a:xfrm>
            <a:off x="533402" y="2440898"/>
            <a:ext cx="5958589" cy="1974721"/>
          </a:xfrm>
        </p:spPr>
        <p:txBody>
          <a:bodyPr vert="horz" lIns="91440" tIns="45720" rIns="91440" bIns="45720" rtlCol="0" anchor="t">
            <a:normAutofit/>
          </a:bodyPr>
          <a:lstStyle/>
          <a:p>
            <a:pPr marL="0" indent="0">
              <a:buNone/>
            </a:pPr>
            <a:r>
              <a:rPr lang="en-US" dirty="0"/>
              <a:t>The city grid was built using the </a:t>
            </a:r>
            <a:r>
              <a:rPr lang="en-US" dirty="0" err="1"/>
              <a:t>pd.cut</a:t>
            </a:r>
            <a:r>
              <a:rPr lang="en-US" dirty="0"/>
              <a:t> function from Pandas to build 10 equal size bins for both latitude and longitude using the max and min of each. The bins were then used to create the grid breakdown inside the </a:t>
            </a:r>
            <a:r>
              <a:rPr lang="en-US" dirty="0" err="1"/>
              <a:t>DataFrame</a:t>
            </a:r>
            <a:r>
              <a:rPr lang="en-US" dirty="0"/>
              <a:t> and the </a:t>
            </a:r>
            <a:r>
              <a:rPr lang="en-US" dirty="0" err="1"/>
              <a:t>GeoJson</a:t>
            </a:r>
            <a:r>
              <a:rPr lang="en-US" dirty="0"/>
              <a:t> file that was used to generate the Choropleth maps.</a:t>
            </a:r>
          </a:p>
          <a:p>
            <a:pPr marL="0" indent="0">
              <a:buNone/>
            </a:pPr>
            <a:endParaRPr lang="en-US" dirty="0"/>
          </a:p>
        </p:txBody>
      </p:sp>
      <p:pic>
        <p:nvPicPr>
          <p:cNvPr id="7" name="Picture 7" descr="A close up of a map&#10;&#10;Description automatically generated">
            <a:extLst>
              <a:ext uri="{FF2B5EF4-FFF2-40B4-BE49-F238E27FC236}">
                <a16:creationId xmlns:a16="http://schemas.microsoft.com/office/drawing/2014/main" id="{CCE99A52-CA42-4E77-8D5A-091AE940723D}"/>
              </a:ext>
            </a:extLst>
          </p:cNvPr>
          <p:cNvPicPr>
            <a:picLocks noGrp="1" noChangeAspect="1"/>
          </p:cNvPicPr>
          <p:nvPr>
            <p:ph sz="half" idx="2"/>
          </p:nvPr>
        </p:nvPicPr>
        <p:blipFill>
          <a:blip r:embed="rId2"/>
          <a:stretch>
            <a:fillRect/>
          </a:stretch>
        </p:blipFill>
        <p:spPr>
          <a:xfrm>
            <a:off x="6691285" y="196948"/>
            <a:ext cx="5167339" cy="6462619"/>
          </a:xfrm>
        </p:spPr>
      </p:pic>
    </p:spTree>
    <p:extLst>
      <p:ext uri="{BB962C8B-B14F-4D97-AF65-F5344CB8AC3E}">
        <p14:creationId xmlns:p14="http://schemas.microsoft.com/office/powerpoint/2010/main" val="762081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362303"/>
            <a:ext cx="9594955" cy="576514"/>
          </a:xfrm>
        </p:spPr>
        <p:txBody>
          <a:bodyPr/>
          <a:lstStyle/>
          <a:p>
            <a:r>
              <a:rPr lang="en-US" dirty="0"/>
              <a:t>Master </a:t>
            </a:r>
            <a:r>
              <a:rPr lang="en-US" dirty="0" err="1"/>
              <a:t>DataFrame</a:t>
            </a:r>
          </a:p>
        </p:txBody>
      </p:sp>
      <p:sp>
        <p:nvSpPr>
          <p:cNvPr id="3" name="Content Placeholder 2"/>
          <p:cNvSpPr>
            <a:spLocks noGrp="1"/>
          </p:cNvSpPr>
          <p:nvPr>
            <p:ph sz="half" idx="1"/>
          </p:nvPr>
        </p:nvSpPr>
        <p:spPr>
          <a:xfrm>
            <a:off x="508419" y="1828800"/>
            <a:ext cx="6489490" cy="4348163"/>
          </a:xfrm>
        </p:spPr>
        <p:txBody>
          <a:bodyPr vert="horz" lIns="91440" tIns="45720" rIns="91440" bIns="45720" rtlCol="0" anchor="t">
            <a:normAutofit/>
          </a:bodyPr>
          <a:lstStyle/>
          <a:p>
            <a:pPr marL="0" indent="0">
              <a:buNone/>
            </a:pPr>
            <a:r>
              <a:rPr lang="en-US" dirty="0"/>
              <a:t>Our Master </a:t>
            </a:r>
            <a:r>
              <a:rPr lang="en-US" dirty="0" err="1"/>
              <a:t>DataFrame</a:t>
            </a:r>
            <a:r>
              <a:rPr lang="en-US" dirty="0"/>
              <a:t> is organized as follows:</a:t>
            </a:r>
          </a:p>
          <a:p>
            <a:r>
              <a:rPr lang="en-US" dirty="0"/>
              <a:t>Index refers to the grid number. Grids start at the top left of the map, and go left to right, up to down</a:t>
            </a:r>
          </a:p>
          <a:p>
            <a:r>
              <a:rPr lang="en-US" dirty="0" err="1"/>
              <a:t>lat_high</a:t>
            </a:r>
            <a:r>
              <a:rPr lang="en-US" dirty="0"/>
              <a:t>, </a:t>
            </a:r>
            <a:r>
              <a:rPr lang="en-US" dirty="0" err="1"/>
              <a:t>lat_low</a:t>
            </a:r>
            <a:r>
              <a:rPr lang="en-US" dirty="0"/>
              <a:t>, </a:t>
            </a:r>
            <a:r>
              <a:rPr lang="en-US" dirty="0" err="1"/>
              <a:t>long_high</a:t>
            </a:r>
            <a:r>
              <a:rPr lang="en-US" dirty="0"/>
              <a:t>, and </a:t>
            </a:r>
            <a:r>
              <a:rPr lang="en-US" dirty="0" err="1"/>
              <a:t>long_low</a:t>
            </a:r>
            <a:r>
              <a:rPr lang="en-US" dirty="0"/>
              <a:t> define the boundaries of each grid</a:t>
            </a:r>
          </a:p>
          <a:p>
            <a:r>
              <a:rPr lang="en-US" dirty="0"/>
              <a:t>Data for the remaining columns/features are found using loops to traverse the cleaned data to find how many of each feature occur in each grid, and the counts/averages for each feature are displayed for the grid</a:t>
            </a:r>
          </a:p>
        </p:txBody>
      </p:sp>
      <p:pic>
        <p:nvPicPr>
          <p:cNvPr id="23" name="Picture 23" descr="A screenshot of a computer&#10;&#10;Description automatically generated">
            <a:extLst>
              <a:ext uri="{FF2B5EF4-FFF2-40B4-BE49-F238E27FC236}">
                <a16:creationId xmlns:a16="http://schemas.microsoft.com/office/drawing/2014/main" id="{390573C9-B225-4A91-9BC8-BFC7899E90B5}"/>
              </a:ext>
            </a:extLst>
          </p:cNvPr>
          <p:cNvPicPr>
            <a:picLocks noGrp="1" noChangeAspect="1"/>
          </p:cNvPicPr>
          <p:nvPr>
            <p:ph sz="half" idx="2"/>
          </p:nvPr>
        </p:nvPicPr>
        <p:blipFill>
          <a:blip r:embed="rId2"/>
          <a:stretch>
            <a:fillRect/>
          </a:stretch>
        </p:blipFill>
        <p:spPr>
          <a:xfrm>
            <a:off x="7083634" y="2490180"/>
            <a:ext cx="4949317" cy="1877640"/>
          </a:xfrm>
        </p:spPr>
      </p:pic>
    </p:spTree>
    <p:extLst>
      <p:ext uri="{BB962C8B-B14F-4D97-AF65-F5344CB8AC3E}">
        <p14:creationId xmlns:p14="http://schemas.microsoft.com/office/powerpoint/2010/main" val="249977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362303"/>
            <a:ext cx="9601200" cy="682695"/>
          </a:xfrm>
        </p:spPr>
        <p:txBody>
          <a:bodyPr/>
          <a:lstStyle/>
          <a:p>
            <a:r>
              <a:rPr lang="en-US" dirty="0"/>
              <a:t>Data Visualization</a:t>
            </a:r>
          </a:p>
        </p:txBody>
      </p:sp>
      <p:sp>
        <p:nvSpPr>
          <p:cNvPr id="4" name="Content Placeholder 3"/>
          <p:cNvSpPr>
            <a:spLocks noGrp="1"/>
          </p:cNvSpPr>
          <p:nvPr>
            <p:ph sz="half" idx="2"/>
          </p:nvPr>
        </p:nvSpPr>
        <p:spPr>
          <a:xfrm>
            <a:off x="1248481" y="2069392"/>
            <a:ext cx="7907311" cy="1067300"/>
          </a:xfrm>
        </p:spPr>
        <p:txBody>
          <a:bodyPr vert="horz" lIns="91440" tIns="45720" rIns="91440" bIns="45720" rtlCol="0" anchor="t">
            <a:normAutofit/>
          </a:bodyPr>
          <a:lstStyle/>
          <a:p>
            <a:pPr marL="0" indent="0">
              <a:buNone/>
            </a:pPr>
            <a:r>
              <a:rPr lang="en-US" dirty="0"/>
              <a:t>The following slides will show visualization for the analyzed data in the forms of maps and plots</a:t>
            </a:r>
          </a:p>
        </p:txBody>
      </p:sp>
    </p:spTree>
    <p:extLst>
      <p:ext uri="{BB962C8B-B14F-4D97-AF65-F5344CB8AC3E}">
        <p14:creationId xmlns:p14="http://schemas.microsoft.com/office/powerpoint/2010/main" val="1428607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Incidents vs Average Speed Limits</a:t>
            </a:r>
          </a:p>
        </p:txBody>
      </p:sp>
      <p:pic>
        <p:nvPicPr>
          <p:cNvPr id="3" name="Picture 3" descr="A close up of a map&#10;&#10;Description automatically generated">
            <a:extLst>
              <a:ext uri="{FF2B5EF4-FFF2-40B4-BE49-F238E27FC236}">
                <a16:creationId xmlns:a16="http://schemas.microsoft.com/office/drawing/2014/main" id="{FAFB14A1-F192-41D1-9711-C6B8F3CEBF65}"/>
              </a:ext>
            </a:extLst>
          </p:cNvPr>
          <p:cNvPicPr>
            <a:picLocks noChangeAspect="1"/>
          </p:cNvPicPr>
          <p:nvPr/>
        </p:nvPicPr>
        <p:blipFill>
          <a:blip r:embed="rId2"/>
          <a:stretch>
            <a:fillRect/>
          </a:stretch>
        </p:blipFill>
        <p:spPr>
          <a:xfrm>
            <a:off x="1426564" y="2015988"/>
            <a:ext cx="6846757" cy="3994008"/>
          </a:xfrm>
          <a:prstGeom prst="rect">
            <a:avLst/>
          </a:prstGeom>
        </p:spPr>
      </p:pic>
      <p:pic>
        <p:nvPicPr>
          <p:cNvPr id="4" name="Picture 4">
            <a:extLst>
              <a:ext uri="{FF2B5EF4-FFF2-40B4-BE49-F238E27FC236}">
                <a16:creationId xmlns:a16="http://schemas.microsoft.com/office/drawing/2014/main" id="{17264371-707E-4BD3-9F22-A6044D6199A5}"/>
              </a:ext>
            </a:extLst>
          </p:cNvPr>
          <p:cNvPicPr>
            <a:picLocks noChangeAspect="1"/>
          </p:cNvPicPr>
          <p:nvPr/>
        </p:nvPicPr>
        <p:blipFill>
          <a:blip r:embed="rId3"/>
          <a:stretch>
            <a:fillRect/>
          </a:stretch>
        </p:blipFill>
        <p:spPr>
          <a:xfrm>
            <a:off x="1426564" y="6078537"/>
            <a:ext cx="5035445" cy="134860"/>
          </a:xfrm>
          <a:prstGeom prst="rect">
            <a:avLst/>
          </a:prstGeom>
        </p:spPr>
      </p:pic>
      <p:sp>
        <p:nvSpPr>
          <p:cNvPr id="5" name="TextBox 4">
            <a:extLst>
              <a:ext uri="{FF2B5EF4-FFF2-40B4-BE49-F238E27FC236}">
                <a16:creationId xmlns:a16="http://schemas.microsoft.com/office/drawing/2014/main" id="{EEF3032F-CAFD-43D9-8556-6740B36F9A7E}"/>
              </a:ext>
            </a:extLst>
          </p:cNvPr>
          <p:cNvSpPr txBox="1"/>
          <p:nvPr/>
        </p:nvSpPr>
        <p:spPr>
          <a:xfrm>
            <a:off x="1426564" y="1545236"/>
            <a:ext cx="593485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These data show the lowest correlation.</a:t>
            </a:r>
          </a:p>
        </p:txBody>
      </p:sp>
    </p:spTree>
    <p:extLst>
      <p:ext uri="{BB962C8B-B14F-4D97-AF65-F5344CB8AC3E}">
        <p14:creationId xmlns:p14="http://schemas.microsoft.com/office/powerpoint/2010/main" val="3757355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Incidents vs Average Traffic Volume</a:t>
            </a:r>
          </a:p>
        </p:txBody>
      </p:sp>
      <p:sp>
        <p:nvSpPr>
          <p:cNvPr id="5" name="TextBox 4">
            <a:extLst>
              <a:ext uri="{FF2B5EF4-FFF2-40B4-BE49-F238E27FC236}">
                <a16:creationId xmlns:a16="http://schemas.microsoft.com/office/drawing/2014/main" id="{EEF3032F-CAFD-43D9-8556-6740B36F9A7E}"/>
              </a:ext>
            </a:extLst>
          </p:cNvPr>
          <p:cNvSpPr txBox="1"/>
          <p:nvPr/>
        </p:nvSpPr>
        <p:spPr>
          <a:xfrm>
            <a:off x="1426564" y="1545236"/>
            <a:ext cx="593485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These data show very strong correlation.</a:t>
            </a:r>
          </a:p>
        </p:txBody>
      </p:sp>
      <p:pic>
        <p:nvPicPr>
          <p:cNvPr id="6" name="Picture 6" descr="A close up of a map&#10;&#10;Description automatically generated">
            <a:extLst>
              <a:ext uri="{FF2B5EF4-FFF2-40B4-BE49-F238E27FC236}">
                <a16:creationId xmlns:a16="http://schemas.microsoft.com/office/drawing/2014/main" id="{1D08214B-D0ED-47CE-91EC-B2EB058E3F08}"/>
              </a:ext>
            </a:extLst>
          </p:cNvPr>
          <p:cNvPicPr>
            <a:picLocks noChangeAspect="1"/>
          </p:cNvPicPr>
          <p:nvPr/>
        </p:nvPicPr>
        <p:blipFill>
          <a:blip r:embed="rId2"/>
          <a:stretch>
            <a:fillRect/>
          </a:stretch>
        </p:blipFill>
        <p:spPr>
          <a:xfrm>
            <a:off x="1426564" y="1923048"/>
            <a:ext cx="6865495" cy="4029985"/>
          </a:xfrm>
          <a:prstGeom prst="rect">
            <a:avLst/>
          </a:prstGeom>
        </p:spPr>
      </p:pic>
      <p:pic>
        <p:nvPicPr>
          <p:cNvPr id="7" name="Picture 7">
            <a:extLst>
              <a:ext uri="{FF2B5EF4-FFF2-40B4-BE49-F238E27FC236}">
                <a16:creationId xmlns:a16="http://schemas.microsoft.com/office/drawing/2014/main" id="{568CF94D-BE5E-4B4F-A1F9-305521599EB8}"/>
              </a:ext>
            </a:extLst>
          </p:cNvPr>
          <p:cNvPicPr>
            <a:picLocks noChangeAspect="1"/>
          </p:cNvPicPr>
          <p:nvPr/>
        </p:nvPicPr>
        <p:blipFill>
          <a:blip r:embed="rId3"/>
          <a:stretch>
            <a:fillRect/>
          </a:stretch>
        </p:blipFill>
        <p:spPr>
          <a:xfrm>
            <a:off x="1426564" y="6064241"/>
            <a:ext cx="4960494" cy="113485"/>
          </a:xfrm>
          <a:prstGeom prst="rect">
            <a:avLst/>
          </a:prstGeom>
        </p:spPr>
      </p:pic>
    </p:spTree>
    <p:extLst>
      <p:ext uri="{BB962C8B-B14F-4D97-AF65-F5344CB8AC3E}">
        <p14:creationId xmlns:p14="http://schemas.microsoft.com/office/powerpoint/2010/main" val="3883575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rushed Metal 16x9">
  <a:themeElements>
    <a:clrScheme name="BrushedMetal">
      <a:dk1>
        <a:sysClr val="windowText" lastClr="000000"/>
      </a:dk1>
      <a:lt1>
        <a:sysClr val="window" lastClr="FFFFFF"/>
      </a:lt1>
      <a:dk2>
        <a:srgbClr val="2F333A"/>
      </a:dk2>
      <a:lt2>
        <a:srgbClr val="E4F9F9"/>
      </a:lt2>
      <a:accent1>
        <a:srgbClr val="07CB98"/>
      </a:accent1>
      <a:accent2>
        <a:srgbClr val="5A90D1"/>
      </a:accent2>
      <a:accent3>
        <a:srgbClr val="E6AD1E"/>
      </a:accent3>
      <a:accent4>
        <a:srgbClr val="EA6312"/>
      </a:accent4>
      <a:accent5>
        <a:srgbClr val="8253A9"/>
      </a:accent5>
      <a:accent6>
        <a:srgbClr val="CB274A"/>
      </a:accent6>
      <a:hlink>
        <a:srgbClr val="5A90D1"/>
      </a:hlink>
      <a:folHlink>
        <a:srgbClr val="969696"/>
      </a:folHlink>
    </a:clrScheme>
    <a:fontScheme name="Georgia">
      <a:maj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15_4109default" id="{E728D685-11FC-4812-BA85-57AC6F9C9F40}" vid="{BC4E008B-95FF-4815-904E-143A8EDFC1D4}"/>
    </a:ext>
  </a:extLst>
</a:theme>
</file>

<file path=ppt/theme/theme2.xml><?xml version="1.0" encoding="utf-8"?>
<a:theme xmlns:a="http://schemas.openxmlformats.org/drawingml/2006/main" name="Office Theme">
  <a:themeElements>
    <a:clrScheme name="BrushedMetal">
      <a:dk1>
        <a:sysClr val="windowText" lastClr="000000"/>
      </a:dk1>
      <a:lt1>
        <a:sysClr val="window" lastClr="FFFFFF"/>
      </a:lt1>
      <a:dk2>
        <a:srgbClr val="2F333A"/>
      </a:dk2>
      <a:lt2>
        <a:srgbClr val="E4F9F9"/>
      </a:lt2>
      <a:accent1>
        <a:srgbClr val="07CB98"/>
      </a:accent1>
      <a:accent2>
        <a:srgbClr val="5A90D1"/>
      </a:accent2>
      <a:accent3>
        <a:srgbClr val="E6AD1E"/>
      </a:accent3>
      <a:accent4>
        <a:srgbClr val="EA6312"/>
      </a:accent4>
      <a:accent5>
        <a:srgbClr val="8253A9"/>
      </a:accent5>
      <a:accent6>
        <a:srgbClr val="CB274A"/>
      </a:accent6>
      <a:hlink>
        <a:srgbClr val="5A90D1"/>
      </a:hlink>
      <a:folHlink>
        <a:srgbClr val="969696"/>
      </a:folHlink>
    </a:clrScheme>
    <a:fontScheme name="Georgia">
      <a:maj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BrushedMetal">
      <a:dk1>
        <a:sysClr val="windowText" lastClr="000000"/>
      </a:dk1>
      <a:lt1>
        <a:sysClr val="window" lastClr="FFFFFF"/>
      </a:lt1>
      <a:dk2>
        <a:srgbClr val="2F333A"/>
      </a:dk2>
      <a:lt2>
        <a:srgbClr val="E4F9F9"/>
      </a:lt2>
      <a:accent1>
        <a:srgbClr val="07CB98"/>
      </a:accent1>
      <a:accent2>
        <a:srgbClr val="5A90D1"/>
      </a:accent2>
      <a:accent3>
        <a:srgbClr val="E6AD1E"/>
      </a:accent3>
      <a:accent4>
        <a:srgbClr val="EA6312"/>
      </a:accent4>
      <a:accent5>
        <a:srgbClr val="8253A9"/>
      </a:accent5>
      <a:accent6>
        <a:srgbClr val="CB274A"/>
      </a:accent6>
      <a:hlink>
        <a:srgbClr val="5A90D1"/>
      </a:hlink>
      <a:folHlink>
        <a:srgbClr val="969696"/>
      </a:folHlink>
    </a:clrScheme>
    <a:fontScheme name="Georgia">
      <a:maj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C1D5F340F01F94FA2FD29A5E6DC872E" ma:contentTypeVersion="0" ma:contentTypeDescription="Create a new document." ma:contentTypeScope="" ma:versionID="f583bd66513a361a730282b6a794e352">
  <xsd:schema xmlns:xsd="http://www.w3.org/2001/XMLSchema" xmlns:xs="http://www.w3.org/2001/XMLSchema" xmlns:p="http://schemas.microsoft.com/office/2006/metadata/properties" targetNamespace="http://schemas.microsoft.com/office/2006/metadata/properties" ma:root="true" ma:fieldsID="6841151cf538834e171094e4faaf2d73">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5835C7-785B-4573-B65C-743B0CF8D81E}">
  <ds:schemaRefs>
    <ds:schemaRef ds:uri="http://schemas.microsoft.com/sharepoint/v3/contenttype/forms"/>
  </ds:schemaRefs>
</ds:datastoreItem>
</file>

<file path=customXml/itemProps2.xml><?xml version="1.0" encoding="utf-8"?>
<ds:datastoreItem xmlns:ds="http://schemas.openxmlformats.org/officeDocument/2006/customXml" ds:itemID="{2D14CB3C-DD6A-4589-8D58-5C0829F3884F}">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94FFF20D-36EF-4221-967D-256FA4FE1DA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47</TotalTime>
  <Words>645</Words>
  <Application>Microsoft Office PowerPoint</Application>
  <PresentationFormat>Widescreen</PresentationFormat>
  <Paragraphs>52</Paragraphs>
  <Slides>26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Georgia</vt:lpstr>
      <vt:lpstr>Brushed Metal 16x9</vt:lpstr>
      <vt:lpstr>ENSF 592 Final Project</vt:lpstr>
      <vt:lpstr>Project Topics</vt:lpstr>
      <vt:lpstr>Area of Interest</vt:lpstr>
      <vt:lpstr>Cleaning the Datasets</vt:lpstr>
      <vt:lpstr>Grid The City</vt:lpstr>
      <vt:lpstr>Master DataFrame</vt:lpstr>
      <vt:lpstr>Data Visualization</vt:lpstr>
      <vt:lpstr>Traffic Incidents vs Average Speed Limits</vt:lpstr>
      <vt:lpstr>Traffic Incidents vs Average Traffic Volume</vt:lpstr>
      <vt:lpstr>Traffic Incidents vs Traffic Cameras</vt:lpstr>
      <vt:lpstr>Traffic Incidents vs Traffic Signals</vt:lpstr>
      <vt:lpstr>Traffic Incidents vs Traffic Signs</vt:lpstr>
      <vt:lpstr>Road Speed Limits</vt:lpstr>
      <vt:lpstr>Heatmap by Traffic Volumes</vt:lpstr>
      <vt:lpstr>PowerPoint Presentation</vt:lpstr>
      <vt:lpstr>PowerPoint Presentation</vt:lpstr>
      <vt:lpstr>Traffic Volume Heatmap &amp; Road Speed Limits</vt:lpstr>
      <vt:lpstr>PowerPoint Presentation</vt:lpstr>
      <vt:lpstr>Hard Data Visualization – Plots </vt:lpstr>
      <vt:lpstr>PowerPoint Presentation</vt:lpstr>
      <vt:lpstr>Hard Data Visualization – Plots </vt:lpstr>
      <vt:lpstr>Hard Data Visualization – Plots </vt:lpstr>
      <vt:lpstr>Hard Data Visualization – Plots </vt:lpstr>
      <vt:lpstr>Hard Data Visualization – Plots </vt:lpstr>
      <vt:lpstr>Hard Data Visualization – Plots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ENSF 592 Final Project</dc:title>
  <dc:creator>Patrick Pickard</dc:creator>
  <cp:lastModifiedBy>Patrick Pickard</cp:lastModifiedBy>
  <cp:revision>12</cp:revision>
  <dcterms:created xsi:type="dcterms:W3CDTF">2020-08-11T15:34:33Z</dcterms:created>
  <dcterms:modified xsi:type="dcterms:W3CDTF">2020-08-11T16:21:41Z</dcterms:modified>
</cp:coreProperties>
</file>